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3" r:id="rId4"/>
    <p:sldId id="257" r:id="rId5"/>
    <p:sldId id="262" r:id="rId6"/>
    <p:sldId id="265" r:id="rId7"/>
    <p:sldId id="261" r:id="rId8"/>
    <p:sldId id="260" r:id="rId9"/>
    <p:sldId id="259" r:id="rId10"/>
    <p:sldId id="264" r:id="rId11"/>
  </p:sldIdLst>
  <p:sldSz cx="1320800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B9D"/>
    <a:srgbClr val="36BF60"/>
    <a:srgbClr val="EFFBF3"/>
    <a:srgbClr val="BE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74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4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97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1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93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99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70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21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54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07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5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E18B-DA13-4868-9CE8-2E2EBDCD8769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39EA-DD23-4D66-80F9-A1D864286F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3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0"/>
            <a:ext cx="4427626" cy="8705671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0"/>
            <a:ext cx="4427627" cy="8705671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907E41-025A-A114-A1CE-1B09DEEC8CFE}"/>
              </a:ext>
            </a:extLst>
          </p:cNvPr>
          <p:cNvSpPr/>
          <p:nvPr/>
        </p:nvSpPr>
        <p:spPr>
          <a:xfrm>
            <a:off x="0" y="0"/>
            <a:ext cx="4427628" cy="8705671"/>
          </a:xfrm>
          <a:prstGeom prst="rect">
            <a:avLst/>
          </a:prstGeom>
          <a:solidFill>
            <a:srgbClr val="E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0DB2067-DC54-9A42-26D5-60175237E6F3}"/>
              </a:ext>
            </a:extLst>
          </p:cNvPr>
          <p:cNvSpPr txBox="1"/>
          <p:nvPr/>
        </p:nvSpPr>
        <p:spPr>
          <a:xfrm>
            <a:off x="963396" y="1731437"/>
            <a:ext cx="11596034" cy="8000107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F887D4F-F9C7-ADA1-69E5-373A9B36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74" y="2180245"/>
            <a:ext cx="7451815" cy="173736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4C7F5B5-B72B-CE31-28F3-73BD80827F62}"/>
              </a:ext>
            </a:extLst>
          </p:cNvPr>
          <p:cNvSpPr txBox="1"/>
          <p:nvPr/>
        </p:nvSpPr>
        <p:spPr>
          <a:xfrm>
            <a:off x="2181581" y="5639054"/>
            <a:ext cx="911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Chase Regular" panose="02000503000000000000"/>
              </a:rPr>
              <a:t>BEDRIJFSPRESENTATIE	-	2025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B4A9A2-BF79-F880-CA74-369CEF225E50}"/>
              </a:ext>
            </a:extLst>
          </p:cNvPr>
          <p:cNvSpPr txBox="1"/>
          <p:nvPr/>
        </p:nvSpPr>
        <p:spPr>
          <a:xfrm>
            <a:off x="0" y="8705671"/>
            <a:ext cx="132080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1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1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nl-NL" sz="1200" dirty="0">
              <a:solidFill>
                <a:schemeClr val="bg1"/>
              </a:solidFill>
              <a:latin typeface="Chase Regular" panose="02000503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165C2A-F7A2-BE3D-61A7-2D8526FFE8DE}"/>
              </a:ext>
            </a:extLst>
          </p:cNvPr>
          <p:cNvSpPr txBox="1"/>
          <p:nvPr/>
        </p:nvSpPr>
        <p:spPr>
          <a:xfrm>
            <a:off x="-10002" y="8941871"/>
            <a:ext cx="13218001" cy="789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Chase Regular" panose="02000503000000000000" pitchFamily="50" charset="0"/>
              </a:rPr>
              <a:t>Company Connect – Plesmanstraat 29 – 3905KZ Veenendaal – 085-7500500 – salesdesk@companyconnect.nl</a:t>
            </a:r>
          </a:p>
        </p:txBody>
      </p:sp>
    </p:spTree>
    <p:extLst>
      <p:ext uri="{BB962C8B-B14F-4D97-AF65-F5344CB8AC3E}">
        <p14:creationId xmlns:p14="http://schemas.microsoft.com/office/powerpoint/2010/main" val="28144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6AE38FD-3ECB-546B-4125-E0A0D3C9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599" y="904813"/>
            <a:ext cx="4731192" cy="31541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ACEC96-E69C-5155-CD12-F800766571CD}"/>
              </a:ext>
            </a:extLst>
          </p:cNvPr>
          <p:cNvSpPr txBox="1"/>
          <p:nvPr/>
        </p:nvSpPr>
        <p:spPr>
          <a:xfrm>
            <a:off x="0" y="0"/>
            <a:ext cx="5911403" cy="100642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dirty="0">
              <a:solidFill>
                <a:schemeClr val="bg1"/>
              </a:solidFill>
              <a:latin typeface="Chase Regular" panose="02000503000000000000" pitchFamily="50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E54A16-06F0-63C7-8B4E-8ABD1D395A76}"/>
              </a:ext>
            </a:extLst>
          </p:cNvPr>
          <p:cNvSpPr txBox="1"/>
          <p:nvPr/>
        </p:nvSpPr>
        <p:spPr>
          <a:xfrm>
            <a:off x="508947" y="1987525"/>
            <a:ext cx="4893508" cy="3851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Company Connect BV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hase Regular" panose="02000503000000000000"/>
              </a:rPr>
              <a:t>Plesmanstraat</a:t>
            </a: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 29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3905KZ  Veenendaal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hase Regular" panose="02000503000000000000"/>
              </a:rPr>
              <a:t>KvK</a:t>
            </a: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: 57117675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BTW </a:t>
            </a:r>
            <a:r>
              <a:rPr lang="en-US" sz="1600" dirty="0" err="1">
                <a:solidFill>
                  <a:schemeClr val="bg1"/>
                </a:solidFill>
                <a:latin typeface="Chase Regular" panose="02000503000000000000"/>
              </a:rPr>
              <a:t>nummer</a:t>
            </a: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: NL852445258B01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W: www.companyconnect.nl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Chase Regular" panose="02000503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Chase Regular" panose="02000503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Chase Regular" panose="0200050300000000000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rgbClr val="1BB014"/>
                </a:solidFill>
                <a:latin typeface="Chase Regular" panose="02000503000000000000"/>
              </a:rPr>
              <a:t>Verkoop</a:t>
            </a:r>
            <a:endParaRPr lang="en-US" sz="1600" b="1" dirty="0">
              <a:solidFill>
                <a:srgbClr val="1BB014"/>
              </a:solidFill>
              <a:latin typeface="Chase Regular" panose="02000503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E: salesdesk@companyconnect.nl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T: +31 (0) 85 – 7500 505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1BB014"/>
                </a:solidFill>
                <a:latin typeface="Chase Regular" panose="02000503000000000000"/>
              </a:rPr>
              <a:t>Support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E: support@companyconnect.nl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hase Regular" panose="02000503000000000000"/>
              </a:rPr>
              <a:t>T: +31 (0) 85 – 7500 500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hase Regular" panose="02000503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hase Regular" panose="02000503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hase Regular" panose="02000503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hase Regular" panose="0200050300000000000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25A50F-CCCE-B5FE-EB2E-5794DABA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5" y="7694803"/>
            <a:ext cx="5425451" cy="126492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AF2DCD7-9AC0-E69F-B79E-63429C951BEC}"/>
              </a:ext>
            </a:extLst>
          </p:cNvPr>
          <p:cNvSpPr txBox="1"/>
          <p:nvPr/>
        </p:nvSpPr>
        <p:spPr>
          <a:xfrm>
            <a:off x="6154378" y="5476647"/>
            <a:ext cx="6787650" cy="63180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Geïnteresseerd</a:t>
            </a: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?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b="1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latin typeface="Chase Regular" panose="02000503000000000000"/>
              </a:rPr>
              <a:t>Bel of mail </a:t>
            </a:r>
            <a:r>
              <a:rPr lang="en-US" sz="1600" b="1" dirty="0" err="1">
                <a:latin typeface="Chase Regular" panose="02000503000000000000"/>
              </a:rPr>
              <a:t>ons</a:t>
            </a:r>
            <a:r>
              <a:rPr lang="en-US" sz="1600" b="1" dirty="0">
                <a:latin typeface="Chase Regular" panose="02000503000000000000"/>
              </a:rPr>
              <a:t> voor </a:t>
            </a:r>
            <a:r>
              <a:rPr lang="en-US" sz="1600" b="1" dirty="0" err="1">
                <a:latin typeface="Chase Regular" panose="02000503000000000000"/>
              </a:rPr>
              <a:t>een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uiteraard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vrijblijvende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afspraak</a:t>
            </a:r>
            <a:r>
              <a:rPr lang="en-US" sz="1600" b="1" dirty="0">
                <a:latin typeface="Chase Regular" panose="02000503000000000000"/>
              </a:rPr>
              <a:t>, </a:t>
            </a:r>
            <a:r>
              <a:rPr lang="en-US" sz="1600" b="1" dirty="0" err="1">
                <a:latin typeface="Chase Regular" panose="02000503000000000000"/>
              </a:rPr>
              <a:t>waarin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wij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kunnen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uitleggen</a:t>
            </a:r>
            <a:r>
              <a:rPr lang="en-US" sz="1600" b="1" dirty="0">
                <a:latin typeface="Chase Regular" panose="02000503000000000000"/>
              </a:rPr>
              <a:t> wat </a:t>
            </a:r>
            <a:r>
              <a:rPr lang="en-US" sz="1600" b="1" dirty="0" err="1">
                <a:latin typeface="Chase Regular" panose="02000503000000000000"/>
              </a:rPr>
              <a:t>wij</a:t>
            </a:r>
            <a:r>
              <a:rPr lang="en-US" sz="1600" b="1" dirty="0">
                <a:latin typeface="Chase Regular" panose="02000503000000000000"/>
              </a:rPr>
              <a:t> voor ú </a:t>
            </a:r>
            <a:r>
              <a:rPr lang="en-US" sz="1600" b="1" dirty="0" err="1">
                <a:latin typeface="Chase Regular" panose="02000503000000000000"/>
              </a:rPr>
              <a:t>kunnen</a:t>
            </a:r>
            <a:r>
              <a:rPr lang="en-US" sz="1600" b="1" dirty="0">
                <a:latin typeface="Chase Regular" panose="02000503000000000000"/>
              </a:rPr>
              <a:t> </a:t>
            </a:r>
            <a:r>
              <a:rPr lang="en-US" sz="1600" b="1" dirty="0" err="1">
                <a:latin typeface="Chase Regular" panose="02000503000000000000"/>
              </a:rPr>
              <a:t>betekenen</a:t>
            </a:r>
            <a:r>
              <a:rPr lang="en-US" sz="1600" b="1" dirty="0">
                <a:latin typeface="Chase Regular" panose="02000503000000000000"/>
              </a:rPr>
              <a:t>!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100" dirty="0">
              <a:latin typeface="Chase Regular" panose="020005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5484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1369507"/>
            <a:ext cx="4427626" cy="8536492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1368575"/>
            <a:ext cx="4427627" cy="8537425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907E41-025A-A114-A1CE-1B09DEEC8CFE}"/>
              </a:ext>
            </a:extLst>
          </p:cNvPr>
          <p:cNvSpPr/>
          <p:nvPr/>
        </p:nvSpPr>
        <p:spPr>
          <a:xfrm>
            <a:off x="0" y="1368574"/>
            <a:ext cx="4427628" cy="8537425"/>
          </a:xfrm>
          <a:prstGeom prst="rect">
            <a:avLst/>
          </a:prstGeom>
          <a:solidFill>
            <a:srgbClr val="E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002C4A6-F741-F0F3-379A-51F220A9DD1D}"/>
              </a:ext>
            </a:extLst>
          </p:cNvPr>
          <p:cNvSpPr txBox="1"/>
          <p:nvPr/>
        </p:nvSpPr>
        <p:spPr>
          <a:xfrm>
            <a:off x="446850" y="1989576"/>
            <a:ext cx="12314300" cy="7435394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65DDBCD3-1912-AEAB-48F0-0071B282DD2D}"/>
              </a:ext>
            </a:extLst>
          </p:cNvPr>
          <p:cNvSpPr/>
          <p:nvPr/>
        </p:nvSpPr>
        <p:spPr>
          <a:xfrm>
            <a:off x="6805588" y="7199489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47C5BA9-512B-CB8F-4DA7-98608DEB64D0}"/>
              </a:ext>
            </a:extLst>
          </p:cNvPr>
          <p:cNvSpPr/>
          <p:nvPr/>
        </p:nvSpPr>
        <p:spPr>
          <a:xfrm>
            <a:off x="6789723" y="2625313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C8911E9-2855-DF70-C405-59401874EDB6}"/>
              </a:ext>
            </a:extLst>
          </p:cNvPr>
          <p:cNvSpPr/>
          <p:nvPr/>
        </p:nvSpPr>
        <p:spPr>
          <a:xfrm>
            <a:off x="768371" y="7199489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4F11D780-09A2-1A3A-7608-5B451436805E}"/>
              </a:ext>
            </a:extLst>
          </p:cNvPr>
          <p:cNvSpPr/>
          <p:nvPr/>
        </p:nvSpPr>
        <p:spPr>
          <a:xfrm>
            <a:off x="6795935" y="5707273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A80B637-D7E4-8F1D-BB50-359FA40790E6}"/>
              </a:ext>
            </a:extLst>
          </p:cNvPr>
          <p:cNvSpPr/>
          <p:nvPr/>
        </p:nvSpPr>
        <p:spPr>
          <a:xfrm>
            <a:off x="768635" y="5700759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3AE27BF-2481-130A-A644-37E483318267}"/>
              </a:ext>
            </a:extLst>
          </p:cNvPr>
          <p:cNvSpPr/>
          <p:nvPr/>
        </p:nvSpPr>
        <p:spPr>
          <a:xfrm>
            <a:off x="768635" y="4184246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5E94497-0702-77DC-BE5D-ACEEEDBF222D}"/>
              </a:ext>
            </a:extLst>
          </p:cNvPr>
          <p:cNvSpPr/>
          <p:nvPr/>
        </p:nvSpPr>
        <p:spPr>
          <a:xfrm>
            <a:off x="796886" y="2627091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6" name="Graphic 15" descr="Sirene met effen opvulling">
            <a:extLst>
              <a:ext uri="{FF2B5EF4-FFF2-40B4-BE49-F238E27FC236}">
                <a16:creationId xmlns:a16="http://schemas.microsoft.com/office/drawing/2014/main" id="{48A757E9-9281-80B1-1133-79CEE8029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811" y="7342508"/>
            <a:ext cx="914400" cy="914400"/>
          </a:xfrm>
          <a:prstGeom prst="rect">
            <a:avLst/>
          </a:prstGeom>
        </p:spPr>
      </p:pic>
      <p:pic>
        <p:nvPicPr>
          <p:cNvPr id="18" name="Graphic 17" descr="Vrouwelijke brandweer met effen opvulling">
            <a:extLst>
              <a:ext uri="{FF2B5EF4-FFF2-40B4-BE49-F238E27FC236}">
                <a16:creationId xmlns:a16="http://schemas.microsoft.com/office/drawing/2014/main" id="{C919AEE1-138E-46A9-B650-A940A43D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9028" y="5859208"/>
            <a:ext cx="914400" cy="914400"/>
          </a:xfrm>
          <a:prstGeom prst="rect">
            <a:avLst/>
          </a:prstGeom>
        </p:spPr>
      </p:pic>
      <p:pic>
        <p:nvPicPr>
          <p:cNvPr id="19" name="Graphic 18" descr="Toets met effen opvulling">
            <a:extLst>
              <a:ext uri="{FF2B5EF4-FFF2-40B4-BE49-F238E27FC236}">
                <a16:creationId xmlns:a16="http://schemas.microsoft.com/office/drawing/2014/main" id="{90BA8C76-6422-6C08-22C6-41C50F5C9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0463" y="7339384"/>
            <a:ext cx="914400" cy="914400"/>
          </a:xfrm>
          <a:prstGeom prst="rect">
            <a:avLst/>
          </a:prstGeom>
        </p:spPr>
      </p:pic>
      <p:pic>
        <p:nvPicPr>
          <p:cNvPr id="20" name="Graphic 19" descr="Sociaal netwerk silhouet">
            <a:extLst>
              <a:ext uri="{FF2B5EF4-FFF2-40B4-BE49-F238E27FC236}">
                <a16:creationId xmlns:a16="http://schemas.microsoft.com/office/drawing/2014/main" id="{B894DE5B-DBE9-6B35-5B5C-E5767633D6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110" y="4318482"/>
            <a:ext cx="914400" cy="914400"/>
          </a:xfrm>
          <a:prstGeom prst="rect">
            <a:avLst/>
          </a:prstGeom>
        </p:spPr>
      </p:pic>
      <p:pic>
        <p:nvPicPr>
          <p:cNvPr id="21" name="Graphic 20" descr="Luidspreker met effen opvulling">
            <a:extLst>
              <a:ext uri="{FF2B5EF4-FFF2-40B4-BE49-F238E27FC236}">
                <a16:creationId xmlns:a16="http://schemas.microsoft.com/office/drawing/2014/main" id="{BFDCBD1E-EFB8-70AA-8569-31B8C2C9AB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3475" y="2767128"/>
            <a:ext cx="914400" cy="914400"/>
          </a:xfrm>
          <a:prstGeom prst="rect">
            <a:avLst/>
          </a:prstGeom>
        </p:spPr>
      </p:pic>
      <p:pic>
        <p:nvPicPr>
          <p:cNvPr id="22" name="Graphic 21" descr="Cloud Computing met effen opvulling">
            <a:extLst>
              <a:ext uri="{FF2B5EF4-FFF2-40B4-BE49-F238E27FC236}">
                <a16:creationId xmlns:a16="http://schemas.microsoft.com/office/drawing/2014/main" id="{956DEEB6-DF28-6A77-354E-45691F109A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589" y="5865476"/>
            <a:ext cx="914400" cy="9144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56B8539E-E15B-45DF-2A83-F8DF214FAC0B}"/>
              </a:ext>
            </a:extLst>
          </p:cNvPr>
          <p:cNvSpPr txBox="1"/>
          <p:nvPr/>
        </p:nvSpPr>
        <p:spPr>
          <a:xfrm>
            <a:off x="1944463" y="2758198"/>
            <a:ext cx="4862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VOIP Telefonie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Company Connect is Excellence Businesspartner van KPN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Daarnaast leveren wij ruime flexibiliteit op ons eigen </a:t>
            </a:r>
            <a:r>
              <a:rPr lang="nl-NL" sz="1200" dirty="0" err="1">
                <a:latin typeface="Chase Regular" panose="02000503000000000000"/>
              </a:rPr>
              <a:t>voip</a:t>
            </a:r>
            <a:r>
              <a:rPr lang="nl-NL" sz="1200" dirty="0">
                <a:latin typeface="Chase Regular" panose="02000503000000000000"/>
              </a:rPr>
              <a:t>-platform: Telecom Connect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 err="1">
                <a:latin typeface="Chase Regular" panose="02000503000000000000"/>
              </a:rPr>
              <a:t>Voip</a:t>
            </a:r>
            <a:r>
              <a:rPr lang="nl-NL" sz="1200" dirty="0">
                <a:latin typeface="Chase Regular" panose="02000503000000000000"/>
              </a:rPr>
              <a:t> – Mobiel – </a:t>
            </a:r>
            <a:r>
              <a:rPr lang="nl-NL" sz="1200" dirty="0" err="1">
                <a:latin typeface="Chase Regular" panose="02000503000000000000"/>
              </a:rPr>
              <a:t>VaMo</a:t>
            </a:r>
            <a:endParaRPr lang="nl-NL" sz="1200" dirty="0">
              <a:latin typeface="Chase Regular" panose="0200050300000000000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B80630B-25A9-5D72-1714-FDABC697F06B}"/>
              </a:ext>
            </a:extLst>
          </p:cNvPr>
          <p:cNvSpPr txBox="1"/>
          <p:nvPr/>
        </p:nvSpPr>
        <p:spPr>
          <a:xfrm>
            <a:off x="1920145" y="5790684"/>
            <a:ext cx="4862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ICT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Online werkplek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Netwerk- en Serverbeheer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Onderhoud en (preventief)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 err="1">
                <a:latin typeface="Chase Regular" panose="02000503000000000000"/>
              </a:rPr>
              <a:t>Onsite</a:t>
            </a:r>
            <a:r>
              <a:rPr lang="nl-NL" sz="1200" dirty="0">
                <a:latin typeface="Chase Regular" panose="02000503000000000000"/>
              </a:rPr>
              <a:t> en remote services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8E14826-E5C9-35C1-74C2-93FFFB990A50}"/>
              </a:ext>
            </a:extLst>
          </p:cNvPr>
          <p:cNvSpPr txBox="1"/>
          <p:nvPr/>
        </p:nvSpPr>
        <p:spPr>
          <a:xfrm>
            <a:off x="1920145" y="4269111"/>
            <a:ext cx="486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Internet / Infrastructuur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Internetaansluitingen </a:t>
            </a:r>
            <a:r>
              <a:rPr lang="nl-NL" sz="1200" dirty="0" err="1">
                <a:latin typeface="Chase Regular" panose="02000503000000000000"/>
              </a:rPr>
              <a:t>xDSL</a:t>
            </a:r>
            <a:r>
              <a:rPr lang="nl-NL" sz="1200" dirty="0">
                <a:latin typeface="Chase Regular" panose="02000503000000000000"/>
              </a:rPr>
              <a:t>, glasvezel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Remote beheer en monitoring van de lijn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4G </a:t>
            </a:r>
            <a:r>
              <a:rPr lang="nl-NL" sz="1200" dirty="0" err="1">
                <a:latin typeface="Chase Regular" panose="02000503000000000000"/>
              </a:rPr>
              <a:t>backup</a:t>
            </a:r>
            <a:endParaRPr lang="nl-NL" sz="1200" dirty="0">
              <a:latin typeface="Chase Regular" panose="02000503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Extra Veilig Internet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Advies &amp; aanleggen (</a:t>
            </a:r>
            <a:r>
              <a:rPr lang="nl-NL" sz="1200" dirty="0" err="1">
                <a:latin typeface="Chase Regular" panose="02000503000000000000"/>
              </a:rPr>
              <a:t>WiFi</a:t>
            </a:r>
            <a:r>
              <a:rPr lang="nl-NL" sz="1200" dirty="0">
                <a:latin typeface="Chase Regular" panose="02000503000000000000"/>
              </a:rPr>
              <a:t>) netwerken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54CA6F4-24AD-14E3-2B6D-B5C5004EBF02}"/>
              </a:ext>
            </a:extLst>
          </p:cNvPr>
          <p:cNvSpPr txBox="1"/>
          <p:nvPr/>
        </p:nvSpPr>
        <p:spPr>
          <a:xfrm>
            <a:off x="8041030" y="4273279"/>
            <a:ext cx="4443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CCTV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Levering en installatie van CCTV-systemen van A tot 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Preventief onderhoud en support op storingen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Onderhoudscontract voor betrouwbaarheid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C467DE5-7C50-6C7B-CC93-88F00942F42C}"/>
              </a:ext>
            </a:extLst>
          </p:cNvPr>
          <p:cNvSpPr txBox="1"/>
          <p:nvPr/>
        </p:nvSpPr>
        <p:spPr>
          <a:xfrm>
            <a:off x="1944463" y="7283405"/>
            <a:ext cx="4384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Inbraak- en Brandalarm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Levering en installatie alarmsystemen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Gebruiksvriendelijk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Onderhoud en service </a:t>
            </a:r>
            <a:r>
              <a:rPr lang="nl-NL" sz="1200" dirty="0" err="1">
                <a:latin typeface="Chase Regular" panose="02000503000000000000"/>
              </a:rPr>
              <a:t>obv</a:t>
            </a:r>
            <a:r>
              <a:rPr lang="nl-NL" sz="1200" dirty="0">
                <a:latin typeface="Chase Regular" panose="02000503000000000000"/>
              </a:rPr>
              <a:t> SLA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24/7 Bereikbaar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D40AA8A-F61C-D117-2973-C0322ED8CC8F}"/>
              </a:ext>
            </a:extLst>
          </p:cNvPr>
          <p:cNvSpPr txBox="1"/>
          <p:nvPr/>
        </p:nvSpPr>
        <p:spPr>
          <a:xfrm>
            <a:off x="8084665" y="5707273"/>
            <a:ext cx="4862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Alarm melddienst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Geschikt voor bestaande en nieuwe installaties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All-in tarief geen verrassingen, scherpe tarieven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Direct inzicht, meldingen op uw smartphone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Meldingen af te handelen door sleutelbeheerder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Aanpassingen eenvoudig</a:t>
            </a:r>
            <a:br>
              <a:rPr lang="nl-NL" sz="1200" dirty="0">
                <a:latin typeface="Chase Regular" panose="02000503000000000000"/>
              </a:rPr>
            </a:br>
            <a:r>
              <a:rPr lang="nl-NL" sz="1200" dirty="0">
                <a:latin typeface="Chase Regular" panose="02000503000000000000"/>
              </a:rPr>
              <a:t>zelf doorvoeren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E0404CB-E2B3-00C4-BB4B-6B60D3E81636}"/>
              </a:ext>
            </a:extLst>
          </p:cNvPr>
          <p:cNvSpPr txBox="1"/>
          <p:nvPr/>
        </p:nvSpPr>
        <p:spPr>
          <a:xfrm>
            <a:off x="8084665" y="7339384"/>
            <a:ext cx="4443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Toegangscontrole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Online en offline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Laat u informeren!</a:t>
            </a:r>
          </a:p>
        </p:txBody>
      </p:sp>
      <p:pic>
        <p:nvPicPr>
          <p:cNvPr id="30" name="Afbeelding 29" descr="Afbeelding met donker, nachthemel&#10;&#10;Automatisch gegenereerde beschrijving">
            <a:extLst>
              <a:ext uri="{FF2B5EF4-FFF2-40B4-BE49-F238E27FC236}">
                <a16:creationId xmlns:a16="http://schemas.microsoft.com/office/drawing/2014/main" id="{310F27EF-F31E-B0FD-82C3-E9FAA480CB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12" y="2888026"/>
            <a:ext cx="806422" cy="752660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C73AA2C0-A290-5173-2242-B4606BA87773}"/>
              </a:ext>
            </a:extLst>
          </p:cNvPr>
          <p:cNvSpPr txBox="1"/>
          <p:nvPr/>
        </p:nvSpPr>
        <p:spPr>
          <a:xfrm>
            <a:off x="7994995" y="2758198"/>
            <a:ext cx="4443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hase Regular" panose="02000503000000000000"/>
              </a:rPr>
              <a:t>Laadpaal / laadunit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Aanleg en onderhoud laadpaal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Installatie van meterkast tot laadpaal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200" dirty="0">
                <a:latin typeface="Chase Regular" panose="02000503000000000000"/>
              </a:rPr>
              <a:t>Advisering en ontzorging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6B1B15C-1990-DAAB-D3A8-2239A785F11E}"/>
              </a:ext>
            </a:extLst>
          </p:cNvPr>
          <p:cNvSpPr txBox="1"/>
          <p:nvPr/>
        </p:nvSpPr>
        <p:spPr>
          <a:xfrm>
            <a:off x="1914439" y="545541"/>
            <a:ext cx="900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36BF60"/>
                </a:solidFill>
                <a:latin typeface="Chase Regular" panose="02000503000000000000"/>
              </a:rPr>
              <a:t>Waarom Company Connect? 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4C3EF835-38D0-2D7E-9BE6-9A245EE8241D}"/>
              </a:ext>
            </a:extLst>
          </p:cNvPr>
          <p:cNvSpPr/>
          <p:nvPr/>
        </p:nvSpPr>
        <p:spPr>
          <a:xfrm>
            <a:off x="6822916" y="4196360"/>
            <a:ext cx="1208013" cy="12181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7" name="Graphic 16" descr="Beveiligingscamera met effen opvulling">
            <a:extLst>
              <a:ext uri="{FF2B5EF4-FFF2-40B4-BE49-F238E27FC236}">
                <a16:creationId xmlns:a16="http://schemas.microsoft.com/office/drawing/2014/main" id="{88B6FA27-D208-C343-F2C5-508D679405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66808" y="4372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computer&#10;&#10;Automatisch gegenereerde beschrijving">
            <a:extLst>
              <a:ext uri="{FF2B5EF4-FFF2-40B4-BE49-F238E27FC236}">
                <a16:creationId xmlns:a16="http://schemas.microsoft.com/office/drawing/2014/main" id="{B5F25BA0-F1E5-E641-FE12-4C83C4DA9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772"/>
            <a:ext cx="9785153" cy="65234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F32C0A0-5178-BA7A-ADA3-2E836AB2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0" y="-1641772"/>
            <a:ext cx="4752975" cy="328354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24BBDE-A339-B2FD-4073-F5CBD9CE6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45" y="392084"/>
            <a:ext cx="4128155" cy="96246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495F142-5DC0-C321-6FE9-39CA7E18758B}"/>
              </a:ext>
            </a:extLst>
          </p:cNvPr>
          <p:cNvSpPr/>
          <p:nvPr/>
        </p:nvSpPr>
        <p:spPr>
          <a:xfrm>
            <a:off x="9245600" y="1641772"/>
            <a:ext cx="3962400" cy="8264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-145550" y="7835384"/>
            <a:ext cx="9785153" cy="2070616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32B93E-180E-63EA-F180-4EE352CA5C6C}"/>
              </a:ext>
            </a:extLst>
          </p:cNvPr>
          <p:cNvSpPr txBox="1"/>
          <p:nvPr/>
        </p:nvSpPr>
        <p:spPr>
          <a:xfrm>
            <a:off x="9553569" y="2042095"/>
            <a:ext cx="3346462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b="1" dirty="0" err="1">
                <a:solidFill>
                  <a:srgbClr val="1BB014"/>
                </a:solidFill>
                <a:latin typeface="Chase Regular" panose="02000503000000000000"/>
              </a:rPr>
              <a:t>Één</a:t>
            </a:r>
            <a:r>
              <a:rPr lang="nl-NL" sz="2400" b="1" dirty="0">
                <a:solidFill>
                  <a:srgbClr val="1BB014"/>
                </a:solidFill>
                <a:latin typeface="Chase Regular" panose="02000503000000000000"/>
              </a:rPr>
              <a:t> adres voor uw: </a:t>
            </a:r>
          </a:p>
          <a:p>
            <a:pPr>
              <a:spcAft>
                <a:spcPts val="600"/>
              </a:spcAft>
            </a:pPr>
            <a:endParaRPr lang="nl-NL" sz="1400" dirty="0">
              <a:solidFill>
                <a:srgbClr val="1BB014"/>
              </a:solidFill>
              <a:latin typeface="Chase Regular" panose="02000503000000000000"/>
            </a:endParaRP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Telefonie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Internet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ICT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Laadpalen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CCTV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Alarm melddienst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Toegangscontrole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Met bijbehorend onderhoudscontract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Indien gewenst met een SLA (Service Level Agreement)</a:t>
            </a:r>
          </a:p>
          <a:p>
            <a:pPr marL="628650" lvl="1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tx1">
                  <a:lumMod val="95000"/>
                </a:schemeClr>
              </a:solidFill>
              <a:latin typeface="Chase Regular" panose="02000503000000000000"/>
            </a:endParaRPr>
          </a:p>
          <a:p>
            <a:pPr lvl="1">
              <a:lnSpc>
                <a:spcPct val="200000"/>
              </a:lnSpc>
              <a:spcAft>
                <a:spcPts val="600"/>
              </a:spcAft>
            </a:pPr>
            <a:r>
              <a:rPr lang="nl-NL" sz="1400" b="1" dirty="0">
                <a:solidFill>
                  <a:schemeClr val="tx1">
                    <a:lumMod val="95000"/>
                  </a:schemeClr>
                </a:solidFill>
                <a:latin typeface="Chase Regular" panose="02000503000000000000"/>
              </a:rPr>
              <a:t>En alles op één factuur!</a:t>
            </a:r>
            <a:endParaRPr lang="nl-NL" sz="14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spcAft>
                <a:spcPts val="600"/>
              </a:spcAft>
            </a:pPr>
            <a:endParaRPr lang="nl-NL" sz="1200" dirty="0">
              <a:solidFill>
                <a:schemeClr val="bg1">
                  <a:lumMod val="50000"/>
                </a:schemeClr>
              </a:solidFill>
              <a:latin typeface="Chase Regular" panose="0200050300000000000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0585D7A-D8BA-11C4-E11A-69A0C8CD2F36}"/>
              </a:ext>
            </a:extLst>
          </p:cNvPr>
          <p:cNvSpPr txBox="1"/>
          <p:nvPr/>
        </p:nvSpPr>
        <p:spPr>
          <a:xfrm>
            <a:off x="143198" y="8016930"/>
            <a:ext cx="9102402" cy="2037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Ontzorging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hase Regular" panose="02000503000000000000"/>
              </a:rPr>
              <a:t>Company Connect </a:t>
            </a:r>
            <a:r>
              <a:rPr lang="en-US" sz="1400" dirty="0" err="1">
                <a:latin typeface="Chase Regular" panose="02000503000000000000"/>
              </a:rPr>
              <a:t>begrijpt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úw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bedrijfsprocessen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daarmee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úw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uitdagingen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hierdoor</a:t>
            </a:r>
            <a:r>
              <a:rPr lang="en-US" sz="1400" dirty="0">
                <a:latin typeface="Chase Regular" panose="02000503000000000000"/>
              </a:rPr>
              <a:t> in </a:t>
            </a:r>
            <a:r>
              <a:rPr lang="en-US" sz="1400" dirty="0" err="1">
                <a:latin typeface="Chase Regular" panose="02000503000000000000"/>
              </a:rPr>
              <a:t>staat</a:t>
            </a:r>
            <a:r>
              <a:rPr lang="en-US" sz="1400" dirty="0">
                <a:latin typeface="Chase Regular" panose="02000503000000000000"/>
              </a:rPr>
              <a:t> om u op de </a:t>
            </a:r>
            <a:r>
              <a:rPr lang="en-US" sz="1400" dirty="0" err="1">
                <a:latin typeface="Chase Regular" panose="02000503000000000000"/>
              </a:rPr>
              <a:t>juiste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manier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ontzorgen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Doordat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systemen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preventief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onderhouden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zullen</a:t>
            </a:r>
            <a:r>
              <a:rPr lang="en-US" sz="1400" dirty="0">
                <a:latin typeface="Chase Regular" panose="02000503000000000000"/>
              </a:rPr>
              <a:t> de </a:t>
            </a:r>
            <a:r>
              <a:rPr lang="en-US" sz="1400" dirty="0" err="1">
                <a:latin typeface="Chase Regular" panose="02000503000000000000"/>
              </a:rPr>
              <a:t>servicevragen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uitval</a:t>
            </a:r>
            <a:r>
              <a:rPr lang="en-US" sz="1400" dirty="0">
                <a:latin typeface="Chase Regular" panose="02000503000000000000"/>
              </a:rPr>
              <a:t> tot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minimum </a:t>
            </a:r>
            <a:r>
              <a:rPr lang="en-US" sz="1400" dirty="0" err="1">
                <a:latin typeface="Chase Regular" panose="02000503000000000000"/>
              </a:rPr>
              <a:t>beperkt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blijven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dirty="0">
              <a:latin typeface="Chase Regular" panose="0200050300000000000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latin typeface="Chase Regular" panose="020005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5380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1369507"/>
            <a:ext cx="4427626" cy="2108281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1368575"/>
            <a:ext cx="4427627" cy="2057075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907E41-025A-A114-A1CE-1B09DEEC8CFE}"/>
              </a:ext>
            </a:extLst>
          </p:cNvPr>
          <p:cNvSpPr/>
          <p:nvPr/>
        </p:nvSpPr>
        <p:spPr>
          <a:xfrm>
            <a:off x="0" y="1368575"/>
            <a:ext cx="4427628" cy="2212624"/>
          </a:xfrm>
          <a:prstGeom prst="rect">
            <a:avLst/>
          </a:prstGeom>
          <a:solidFill>
            <a:srgbClr val="E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495F142-5DC0-C321-6FE9-39CA7E18758B}"/>
              </a:ext>
            </a:extLst>
          </p:cNvPr>
          <p:cNvSpPr/>
          <p:nvPr/>
        </p:nvSpPr>
        <p:spPr>
          <a:xfrm>
            <a:off x="7327900" y="1825887"/>
            <a:ext cx="5944954" cy="8367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369924" y="1666745"/>
            <a:ext cx="7260117" cy="7905988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Chase Regular" panose="02000503000000000000"/>
              </a:rPr>
              <a:t>Iedereen kan natuurlijk roepen dat zijn klanten tevreden zeggen. Echter, onze klantreferenties komen van het volledig onafhankelijke onderzoeksbureau </a:t>
            </a:r>
            <a:r>
              <a:rPr lang="nl-NL" sz="1400" dirty="0" err="1">
                <a:latin typeface="Chase Regular" panose="02000503000000000000"/>
              </a:rPr>
              <a:t>Ipsos</a:t>
            </a:r>
            <a:r>
              <a:rPr lang="nl-NL" sz="1400" dirty="0">
                <a:latin typeface="Chase Regular" panose="02000503000000000000"/>
              </a:rPr>
              <a:t>. </a:t>
            </a:r>
          </a:p>
          <a:p>
            <a:r>
              <a:rPr lang="nl-NL" sz="1400" dirty="0" err="1">
                <a:latin typeface="Chase Regular" panose="02000503000000000000"/>
              </a:rPr>
              <a:t>Ipsos</a:t>
            </a:r>
            <a:r>
              <a:rPr lang="nl-NL" sz="1400" dirty="0">
                <a:latin typeface="Chase Regular" panose="02000503000000000000"/>
              </a:rPr>
              <a:t> vraagt de klanten een score te geven, antwoorden leest u hieronder….</a:t>
            </a:r>
          </a:p>
          <a:p>
            <a:r>
              <a:rPr lang="nl-NL" sz="1200" i="1" dirty="0">
                <a:latin typeface="Chase Regular" panose="02000503000000000000"/>
              </a:rPr>
              <a:t>(*dit zijn álle reacties, niet alleen de beste en gewenste antwoorden)</a:t>
            </a: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r>
              <a:rPr lang="nl-NL" sz="2400" b="1" dirty="0">
                <a:solidFill>
                  <a:srgbClr val="81DB9D"/>
                </a:solidFill>
                <a:latin typeface="Chase Regular" panose="02000503000000000000"/>
              </a:rPr>
              <a:t>De hoofdvraag van </a:t>
            </a:r>
            <a:r>
              <a:rPr lang="nl-NL" sz="2400" b="1" dirty="0" err="1">
                <a:solidFill>
                  <a:srgbClr val="81DB9D"/>
                </a:solidFill>
                <a:latin typeface="Chase Regular" panose="02000503000000000000"/>
              </a:rPr>
              <a:t>Ipsos</a:t>
            </a:r>
            <a:r>
              <a:rPr lang="nl-NL" sz="2400" b="1" dirty="0">
                <a:solidFill>
                  <a:srgbClr val="81DB9D"/>
                </a:solidFill>
                <a:latin typeface="Chase Regular" panose="02000503000000000000"/>
              </a:rPr>
              <a:t>: </a:t>
            </a:r>
            <a:br>
              <a:rPr lang="nl-NL" sz="2400" b="1" dirty="0">
                <a:solidFill>
                  <a:srgbClr val="81DB9D"/>
                </a:solidFill>
                <a:latin typeface="Chase Regular" panose="02000503000000000000"/>
              </a:rPr>
            </a:br>
            <a:r>
              <a:rPr lang="nl-NL" sz="2400" b="1" dirty="0">
                <a:solidFill>
                  <a:srgbClr val="81DB9D"/>
                </a:solidFill>
                <a:latin typeface="Chase Regular" panose="02000503000000000000"/>
              </a:rPr>
              <a:t>“Waarom zou u Company Connect aanbevelen?” </a:t>
            </a:r>
          </a:p>
          <a:p>
            <a:endParaRPr lang="nl-NL" sz="2400" b="1" i="1" dirty="0">
              <a:solidFill>
                <a:srgbClr val="81DB9D"/>
              </a:solidFill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200" i="1" dirty="0">
              <a:latin typeface="Chase Regular" panose="02000503000000000000"/>
            </a:endParaRPr>
          </a:p>
          <a:p>
            <a:endParaRPr lang="nl-NL" sz="1800" dirty="0">
              <a:latin typeface="Chase Regular" panose="02000503000000000000"/>
            </a:endParaRPr>
          </a:p>
          <a:p>
            <a:endParaRPr lang="nl-NL" sz="1800" dirty="0">
              <a:latin typeface="Chase Regular" panose="02000503000000000000"/>
            </a:endParaRPr>
          </a:p>
          <a:p>
            <a:endParaRPr lang="nl-NL" dirty="0">
              <a:latin typeface="Chase Regular" panose="02000503000000000000"/>
            </a:endParaRPr>
          </a:p>
          <a:p>
            <a:endParaRPr lang="nl-NL" sz="1800" dirty="0">
              <a:latin typeface="Chase Regular" panose="0200050300000000000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0D51D1-443A-E58F-3BA8-FE989160F4E7}"/>
              </a:ext>
            </a:extLst>
          </p:cNvPr>
          <p:cNvSpPr txBox="1"/>
          <p:nvPr/>
        </p:nvSpPr>
        <p:spPr>
          <a:xfrm>
            <a:off x="0" y="312545"/>
            <a:ext cx="12192000" cy="416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Chase Regular" panose="02000503000000000000"/>
              </a:rPr>
              <a:t>Wat </a:t>
            </a:r>
            <a:r>
              <a:rPr lang="en-US" sz="3600" b="1" dirty="0" err="1">
                <a:latin typeface="Chase Regular" panose="02000503000000000000"/>
              </a:rPr>
              <a:t>vinden</a:t>
            </a:r>
            <a:r>
              <a:rPr lang="en-US" sz="3600" b="1" dirty="0">
                <a:latin typeface="Chase Regular" panose="02000503000000000000"/>
              </a:rPr>
              <a:t> </a:t>
            </a:r>
            <a:r>
              <a:rPr lang="en-US" sz="3600" b="1" dirty="0" err="1">
                <a:latin typeface="Chase Regular" panose="02000503000000000000"/>
              </a:rPr>
              <a:t>klanten</a:t>
            </a:r>
            <a:r>
              <a:rPr lang="en-US" sz="3600" b="1" dirty="0">
                <a:latin typeface="Chase Regular" panose="02000503000000000000"/>
              </a:rPr>
              <a:t> van Company Connect?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566213-5D9D-9019-D008-00137714DE06}"/>
              </a:ext>
            </a:extLst>
          </p:cNvPr>
          <p:cNvSpPr txBox="1"/>
          <p:nvPr/>
        </p:nvSpPr>
        <p:spPr>
          <a:xfrm>
            <a:off x="2451564" y="4788640"/>
            <a:ext cx="21336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10</a:t>
            </a:r>
          </a:p>
          <a:p>
            <a:pPr algn="ctr"/>
            <a:r>
              <a:rPr lang="nl-NL" sz="1200" dirty="0"/>
              <a:t>“Ze zijn goed bereikbaar en denken goed mee” (03-2022)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EFBC5E-AC8A-8FC2-9696-08D4F5A15B6C}"/>
              </a:ext>
            </a:extLst>
          </p:cNvPr>
          <p:cNvSpPr txBox="1"/>
          <p:nvPr/>
        </p:nvSpPr>
        <p:spPr>
          <a:xfrm>
            <a:off x="3970112" y="5394749"/>
            <a:ext cx="276346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9</a:t>
            </a:r>
          </a:p>
          <a:p>
            <a:pPr algn="ctr"/>
            <a:r>
              <a:rPr lang="nl-NL" sz="1200" dirty="0"/>
              <a:t>“Goede service van account manager” (02-2022)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4E738EA-DC1E-9F8E-F334-11B6F45A8033}"/>
              </a:ext>
            </a:extLst>
          </p:cNvPr>
          <p:cNvSpPr txBox="1"/>
          <p:nvPr/>
        </p:nvSpPr>
        <p:spPr>
          <a:xfrm>
            <a:off x="841440" y="5584161"/>
            <a:ext cx="2532293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9</a:t>
            </a:r>
          </a:p>
          <a:p>
            <a:pPr algn="ctr"/>
            <a:r>
              <a:rPr lang="nl-NL" sz="1200" dirty="0"/>
              <a:t>“Goede technische ondersteuning”</a:t>
            </a:r>
          </a:p>
          <a:p>
            <a:pPr algn="ctr"/>
            <a:r>
              <a:rPr lang="nl-NL" sz="1200" dirty="0"/>
              <a:t>(11-2021)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ECF54F9-DE08-74DE-B6E3-D3E02A37ABC8}"/>
              </a:ext>
            </a:extLst>
          </p:cNvPr>
          <p:cNvSpPr txBox="1"/>
          <p:nvPr/>
        </p:nvSpPr>
        <p:spPr>
          <a:xfrm>
            <a:off x="2699132" y="6296643"/>
            <a:ext cx="2541961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9</a:t>
            </a:r>
          </a:p>
          <a:p>
            <a:pPr algn="ctr"/>
            <a:r>
              <a:rPr lang="nl-NL" sz="1200" dirty="0"/>
              <a:t>“Zeer tevreden over het advies van de AM” (10-2021)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C317253-97DA-CDB0-5F20-A73182818AE1}"/>
              </a:ext>
            </a:extLst>
          </p:cNvPr>
          <p:cNvSpPr txBox="1"/>
          <p:nvPr/>
        </p:nvSpPr>
        <p:spPr>
          <a:xfrm>
            <a:off x="1128177" y="7043746"/>
            <a:ext cx="1323387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9</a:t>
            </a:r>
          </a:p>
          <a:p>
            <a:pPr algn="ctr"/>
            <a:r>
              <a:rPr lang="nl-NL" sz="1200" dirty="0"/>
              <a:t>“Goede service”</a:t>
            </a:r>
          </a:p>
          <a:p>
            <a:pPr algn="ctr"/>
            <a:r>
              <a:rPr lang="nl-NL" sz="1200" dirty="0"/>
              <a:t>(10-2021)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BD58C16-7790-F6B1-8446-8AD7EE2DDE5B}"/>
              </a:ext>
            </a:extLst>
          </p:cNvPr>
          <p:cNvSpPr txBox="1"/>
          <p:nvPr/>
        </p:nvSpPr>
        <p:spPr>
          <a:xfrm>
            <a:off x="3873845" y="7248730"/>
            <a:ext cx="2982539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10</a:t>
            </a:r>
          </a:p>
          <a:p>
            <a:pPr algn="ctr"/>
            <a:r>
              <a:rPr lang="nl-NL" sz="1200" dirty="0"/>
              <a:t>“Korte lijntjes, als er wat is regelen ze alles voor je” (09-2021)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BF6F1C5-26C9-E11D-3D8B-95FAAF7955C3}"/>
              </a:ext>
            </a:extLst>
          </p:cNvPr>
          <p:cNvSpPr txBox="1"/>
          <p:nvPr/>
        </p:nvSpPr>
        <p:spPr>
          <a:xfrm>
            <a:off x="2107586" y="7877651"/>
            <a:ext cx="2222749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200" b="1" dirty="0"/>
              <a:t>Cijfer: 10</a:t>
            </a:r>
          </a:p>
          <a:p>
            <a:pPr algn="ctr"/>
            <a:r>
              <a:rPr lang="nl-NL" sz="1200" dirty="0"/>
              <a:t>“Goede service en meedenken”</a:t>
            </a:r>
          </a:p>
          <a:p>
            <a:pPr algn="ctr"/>
            <a:r>
              <a:rPr lang="nl-NL" sz="1200" dirty="0"/>
              <a:t>(8-2021)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B4A9A2-BF79-F880-CA74-369CEF225E50}"/>
              </a:ext>
            </a:extLst>
          </p:cNvPr>
          <p:cNvSpPr txBox="1"/>
          <p:nvPr/>
        </p:nvSpPr>
        <p:spPr>
          <a:xfrm>
            <a:off x="0" y="9066827"/>
            <a:ext cx="13525500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B395B7A-EBD0-78E8-864B-B8ACE5BC9821}"/>
              </a:ext>
            </a:extLst>
          </p:cNvPr>
          <p:cNvSpPr txBox="1"/>
          <p:nvPr/>
        </p:nvSpPr>
        <p:spPr>
          <a:xfrm>
            <a:off x="7825495" y="3361722"/>
            <a:ext cx="51460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BB014"/>
                </a:solidFill>
                <a:latin typeface="Chase Regular" panose="02000503000000000000"/>
              </a:rPr>
              <a:t>Company Connect scoort heel hoog op:</a:t>
            </a:r>
            <a:br>
              <a:rPr lang="nl-NL" sz="2400" b="1" dirty="0">
                <a:solidFill>
                  <a:srgbClr val="1BB014"/>
                </a:solidFill>
                <a:latin typeface="Chase Regular" panose="02000503000000000000"/>
              </a:rPr>
            </a:br>
            <a:r>
              <a:rPr lang="nl-NL" sz="2400" b="1" dirty="0">
                <a:solidFill>
                  <a:srgbClr val="1BB014"/>
                </a:solidFill>
                <a:latin typeface="Chase Regular" panose="02000503000000000000"/>
              </a:rPr>
              <a:t>(zeer tevreden)</a:t>
            </a:r>
          </a:p>
          <a:p>
            <a:r>
              <a:rPr lang="nl-NL" sz="1600" b="1" dirty="0">
                <a:solidFill>
                  <a:srgbClr val="1BB014"/>
                </a:solidFill>
                <a:latin typeface="Chase Regular" panose="0200050300000000000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Communicatie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Hulp bij vragen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Houden zich aan de gemaakte afspraken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Zeer tevreden over deskundigheid algemeen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Zeer tevreden advies account manager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Snelheid oplevering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Levering volgens afspraak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latin typeface="Chase Regular" panose="02000503000000000000"/>
              </a:rPr>
              <a:t>Zeer tevreden over deskundigheid technische medewerkers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7443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1841017"/>
            <a:ext cx="4427626" cy="2108281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1840085"/>
            <a:ext cx="4427627" cy="2057075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907E41-025A-A114-A1CE-1B09DEEC8CFE}"/>
              </a:ext>
            </a:extLst>
          </p:cNvPr>
          <p:cNvSpPr/>
          <p:nvPr/>
        </p:nvSpPr>
        <p:spPr>
          <a:xfrm>
            <a:off x="0" y="1840085"/>
            <a:ext cx="4427628" cy="2212624"/>
          </a:xfrm>
          <a:prstGeom prst="rect">
            <a:avLst/>
          </a:prstGeom>
          <a:solidFill>
            <a:srgbClr val="E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495F142-5DC0-C321-6FE9-39CA7E18758B}"/>
              </a:ext>
            </a:extLst>
          </p:cNvPr>
          <p:cNvSpPr/>
          <p:nvPr/>
        </p:nvSpPr>
        <p:spPr>
          <a:xfrm>
            <a:off x="33894" y="3765948"/>
            <a:ext cx="6858000" cy="6612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6186219" y="2770875"/>
            <a:ext cx="7260117" cy="6870680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BD050CA-3C71-12F3-676D-7AAE681A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34" y="7412768"/>
            <a:ext cx="4665902" cy="322339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6B4A9A2-BF79-F880-CA74-369CEF225E50}"/>
              </a:ext>
            </a:extLst>
          </p:cNvPr>
          <p:cNvSpPr txBox="1"/>
          <p:nvPr/>
        </p:nvSpPr>
        <p:spPr>
          <a:xfrm>
            <a:off x="0" y="8770247"/>
            <a:ext cx="13663058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dirty="0">
              <a:solidFill>
                <a:schemeClr val="bg1"/>
              </a:solidFill>
              <a:latin typeface="Chase Regular" panose="02000503000000000000" pitchFamily="50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8EBC8A8-3249-A236-049D-CB4E25A2505D}"/>
              </a:ext>
            </a:extLst>
          </p:cNvPr>
          <p:cNvSpPr txBox="1"/>
          <p:nvPr/>
        </p:nvSpPr>
        <p:spPr>
          <a:xfrm>
            <a:off x="208131" y="4418777"/>
            <a:ext cx="5297321" cy="349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KPN Excellence Business Partner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err="1">
                <a:latin typeface="Chase Regular" panose="02000503000000000000"/>
              </a:rPr>
              <a:t>Wij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zijn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sinds</a:t>
            </a:r>
            <a:r>
              <a:rPr lang="en-US" sz="1200" dirty="0">
                <a:latin typeface="Chase Regular" panose="02000503000000000000"/>
              </a:rPr>
              <a:t> 2013 KPN partner en </a:t>
            </a:r>
            <a:r>
              <a:rPr lang="en-US" sz="1200" dirty="0" err="1">
                <a:latin typeface="Chase Regular" panose="02000503000000000000"/>
              </a:rPr>
              <a:t>sinds</a:t>
            </a:r>
            <a:r>
              <a:rPr lang="en-US" sz="1200" dirty="0">
                <a:latin typeface="Chase Regular" panose="02000503000000000000"/>
              </a:rPr>
              <a:t> 2018 Excellence Business Partner. </a:t>
            </a:r>
            <a:r>
              <a:rPr lang="en-US" sz="1200" dirty="0" err="1">
                <a:latin typeface="Chase Regular" panose="02000503000000000000"/>
              </a:rPr>
              <a:t>Daar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zijn</a:t>
            </a:r>
            <a:r>
              <a:rPr lang="en-US" sz="1200" dirty="0">
                <a:latin typeface="Chase Regular" panose="02000503000000000000"/>
              </a:rPr>
              <a:t> we </a:t>
            </a:r>
            <a:r>
              <a:rPr lang="en-US" sz="1200" dirty="0" err="1">
                <a:latin typeface="Chase Regular" panose="02000503000000000000"/>
              </a:rPr>
              <a:t>tróts</a:t>
            </a:r>
            <a:r>
              <a:rPr lang="en-US" sz="1200" dirty="0">
                <a:latin typeface="Chase Regular" panose="02000503000000000000"/>
              </a:rPr>
              <a:t> op!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err="1">
                <a:latin typeface="Chase Regular" panose="02000503000000000000"/>
              </a:rPr>
              <a:t>Dit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staat</a:t>
            </a:r>
            <a:r>
              <a:rPr lang="en-US" sz="1200" dirty="0">
                <a:latin typeface="Chase Regular" panose="02000503000000000000"/>
              </a:rPr>
              <a:t> voor het </a:t>
            </a:r>
            <a:r>
              <a:rPr lang="en-US" sz="1200" dirty="0" err="1">
                <a:latin typeface="Chase Regular" panose="02000503000000000000"/>
              </a:rPr>
              <a:t>hoogste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niveau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aan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kennis</a:t>
            </a:r>
            <a:r>
              <a:rPr lang="en-US" sz="1200" dirty="0">
                <a:latin typeface="Chase Regular" panose="02000503000000000000"/>
              </a:rPr>
              <a:t>, </a:t>
            </a:r>
            <a:r>
              <a:rPr lang="en-US" sz="1200" dirty="0" err="1">
                <a:latin typeface="Chase Regular" panose="02000503000000000000"/>
              </a:rPr>
              <a:t>ontwikkeling</a:t>
            </a:r>
            <a:r>
              <a:rPr lang="en-US" sz="1200" dirty="0">
                <a:latin typeface="Chase Regular" panose="02000503000000000000"/>
              </a:rPr>
              <a:t> en </a:t>
            </a:r>
            <a:r>
              <a:rPr lang="en-US" sz="1200" dirty="0" err="1">
                <a:latin typeface="Chase Regular" panose="02000503000000000000"/>
              </a:rPr>
              <a:t>samenwerking</a:t>
            </a:r>
            <a:r>
              <a:rPr lang="en-US" sz="1200" dirty="0">
                <a:latin typeface="Chase Regular" panose="02000503000000000000"/>
              </a:rPr>
              <a:t> op het </a:t>
            </a:r>
            <a:r>
              <a:rPr lang="en-US" sz="1200" dirty="0" err="1">
                <a:latin typeface="Chase Regular" panose="02000503000000000000"/>
              </a:rPr>
              <a:t>gebied</a:t>
            </a:r>
            <a:r>
              <a:rPr lang="en-US" sz="1200" dirty="0">
                <a:latin typeface="Chase Regular" panose="02000503000000000000"/>
              </a:rPr>
              <a:t> van </a:t>
            </a:r>
            <a:r>
              <a:rPr lang="en-US" sz="1200" dirty="0" err="1">
                <a:latin typeface="Chase Regular" panose="02000503000000000000"/>
              </a:rPr>
              <a:t>telefonie</a:t>
            </a:r>
            <a:r>
              <a:rPr lang="en-US" sz="1200" dirty="0">
                <a:latin typeface="Chase Regular" panose="02000503000000000000"/>
              </a:rPr>
              <a:t>, internet, </a:t>
            </a:r>
            <a:r>
              <a:rPr lang="en-US" sz="1200" dirty="0" err="1">
                <a:latin typeface="Chase Regular" panose="02000503000000000000"/>
              </a:rPr>
              <a:t>werkplekken</a:t>
            </a:r>
            <a:r>
              <a:rPr lang="en-US" sz="1200" dirty="0">
                <a:latin typeface="Chase Regular" panose="02000503000000000000"/>
              </a:rPr>
              <a:t> en security, </a:t>
            </a:r>
            <a:r>
              <a:rPr lang="en-US" sz="1200" dirty="0" err="1">
                <a:latin typeface="Chase Regular" panose="02000503000000000000"/>
              </a:rPr>
              <a:t>kortom</a:t>
            </a:r>
            <a:r>
              <a:rPr lang="en-US" sz="1200" dirty="0">
                <a:latin typeface="Chase Regular" panose="02000503000000000000"/>
              </a:rPr>
              <a:t> het </a:t>
            </a:r>
            <a:r>
              <a:rPr lang="en-US" sz="1200" dirty="0" err="1">
                <a:latin typeface="Chase Regular" panose="02000503000000000000"/>
              </a:rPr>
              <a:t>gehele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zakelijke</a:t>
            </a:r>
            <a:r>
              <a:rPr lang="en-US" sz="1200" dirty="0">
                <a:latin typeface="Chase Regular" panose="02000503000000000000"/>
              </a:rPr>
              <a:t> KPN portfolio. Mede </a:t>
            </a:r>
            <a:r>
              <a:rPr lang="en-US" sz="1200" dirty="0" err="1">
                <a:latin typeface="Chase Regular" panose="02000503000000000000"/>
              </a:rPr>
              <a:t>hiermee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zijn</a:t>
            </a:r>
            <a:r>
              <a:rPr lang="en-US" sz="1200" dirty="0">
                <a:latin typeface="Chase Regular" panose="02000503000000000000"/>
              </a:rPr>
              <a:t> we </a:t>
            </a:r>
            <a:r>
              <a:rPr lang="en-US" sz="1200" dirty="0" err="1">
                <a:latin typeface="Chase Regular" panose="02000503000000000000"/>
              </a:rPr>
              <a:t>altijd</a:t>
            </a:r>
            <a:r>
              <a:rPr lang="en-US" sz="1200" dirty="0">
                <a:latin typeface="Chase Regular" panose="02000503000000000000"/>
              </a:rPr>
              <a:t> up-to-date </a:t>
            </a:r>
            <a:r>
              <a:rPr lang="en-US" sz="1200" dirty="0" err="1">
                <a:latin typeface="Chase Regular" panose="02000503000000000000"/>
              </a:rPr>
              <a:t>en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zowel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commercieel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als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technisch</a:t>
            </a:r>
            <a:r>
              <a:rPr lang="en-US" sz="1200" dirty="0">
                <a:latin typeface="Chase Regular" panose="02000503000000000000"/>
              </a:rPr>
              <a:t> van de </a:t>
            </a:r>
            <a:r>
              <a:rPr lang="en-US" sz="1200" dirty="0" err="1">
                <a:latin typeface="Chase Regular" panose="02000503000000000000"/>
              </a:rPr>
              <a:t>laatste</a:t>
            </a:r>
            <a:r>
              <a:rPr lang="en-US" sz="1200" dirty="0">
                <a:latin typeface="Chase Regular" panose="02000503000000000000"/>
              </a:rPr>
              <a:t> </a:t>
            </a:r>
            <a:r>
              <a:rPr lang="en-US" sz="1200" dirty="0" err="1">
                <a:latin typeface="Chase Regular" panose="02000503000000000000"/>
              </a:rPr>
              <a:t>ontwikkelingen</a:t>
            </a:r>
            <a:r>
              <a:rPr lang="en-US" sz="1200" dirty="0">
                <a:latin typeface="Chase Regular" panose="02000503000000000000"/>
              </a:rPr>
              <a:t> op de </a:t>
            </a:r>
            <a:r>
              <a:rPr lang="en-US" sz="1200" dirty="0" err="1">
                <a:latin typeface="Chase Regular" panose="02000503000000000000"/>
              </a:rPr>
              <a:t>hoogte</a:t>
            </a:r>
            <a:r>
              <a:rPr lang="en-US" sz="1200" dirty="0">
                <a:latin typeface="Chase Regular" panose="02000503000000000000"/>
              </a:rPr>
              <a:t>.</a:t>
            </a:r>
            <a:endParaRPr lang="en-US" sz="1100" dirty="0">
              <a:latin typeface="Chase Regular" panose="0200050300000000000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99393E1-C890-53EB-0E1B-C843A07D19A0}"/>
              </a:ext>
            </a:extLst>
          </p:cNvPr>
          <p:cNvSpPr txBox="1"/>
          <p:nvPr/>
        </p:nvSpPr>
        <p:spPr>
          <a:xfrm>
            <a:off x="7066131" y="2892246"/>
            <a:ext cx="5297321" cy="3952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Telecom Connect VOIP </a:t>
            </a: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telefonie</a:t>
            </a:r>
            <a:endParaRPr lang="en-US" sz="24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latin typeface="Chase Regular" panose="02000503000000000000"/>
              </a:rPr>
              <a:t>Net zo trots </a:t>
            </a:r>
            <a:r>
              <a:rPr lang="en-US" sz="1200" b="1" dirty="0" err="1">
                <a:latin typeface="Chase Regular" panose="02000503000000000000"/>
              </a:rPr>
              <a:t>zijn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wij</a:t>
            </a:r>
            <a:r>
              <a:rPr lang="en-US" sz="1200" b="1" dirty="0">
                <a:latin typeface="Chase Regular" panose="02000503000000000000"/>
              </a:rPr>
              <a:t> op </a:t>
            </a:r>
            <a:r>
              <a:rPr lang="en-US" sz="1200" b="1" dirty="0" err="1">
                <a:latin typeface="Chase Regular" panose="02000503000000000000"/>
              </a:rPr>
              <a:t>ons</a:t>
            </a:r>
            <a:r>
              <a:rPr lang="en-US" sz="1200" b="1" dirty="0">
                <a:latin typeface="Chase Regular" panose="02000503000000000000"/>
              </a:rPr>
              <a:t> eigen VOIP-platform: Telecom Connect!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err="1">
                <a:latin typeface="Chase Regular" panose="02000503000000000000"/>
              </a:rPr>
              <a:t>Alles</a:t>
            </a:r>
            <a:r>
              <a:rPr lang="en-US" sz="1200" b="1" dirty="0">
                <a:latin typeface="Chase Regular" panose="02000503000000000000"/>
              </a:rPr>
              <a:t> is </a:t>
            </a:r>
            <a:r>
              <a:rPr lang="en-US" sz="1200" b="1" dirty="0" err="1">
                <a:latin typeface="Chase Regular" panose="02000503000000000000"/>
              </a:rPr>
              <a:t>modulair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opgebouwd</a:t>
            </a:r>
            <a:r>
              <a:rPr lang="en-US" sz="1200" b="1" dirty="0">
                <a:latin typeface="Chase Regular" panose="02000503000000000000"/>
              </a:rPr>
              <a:t>, </a:t>
            </a:r>
            <a:r>
              <a:rPr lang="en-US" sz="1200" b="1" dirty="0" err="1">
                <a:latin typeface="Chase Regular" panose="02000503000000000000"/>
              </a:rPr>
              <a:t>dus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krijgt</a:t>
            </a:r>
            <a:r>
              <a:rPr lang="en-US" sz="1200" b="1" dirty="0">
                <a:latin typeface="Chase Regular" panose="02000503000000000000"/>
              </a:rPr>
              <a:t> u </a:t>
            </a:r>
            <a:r>
              <a:rPr lang="en-US" sz="1200" b="1" dirty="0" err="1">
                <a:latin typeface="Chase Regular" panose="02000503000000000000"/>
              </a:rPr>
              <a:t>precies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dat</a:t>
            </a:r>
            <a:r>
              <a:rPr lang="en-US" sz="1200" b="1" dirty="0">
                <a:latin typeface="Chase Regular" panose="02000503000000000000"/>
              </a:rPr>
              <a:t> wat u </a:t>
            </a:r>
            <a:r>
              <a:rPr lang="en-US" sz="1200" b="1" dirty="0" err="1">
                <a:latin typeface="Chase Regular" panose="02000503000000000000"/>
              </a:rPr>
              <a:t>nodig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heeft</a:t>
            </a:r>
            <a:r>
              <a:rPr lang="en-US" sz="1200" b="1" dirty="0">
                <a:latin typeface="Chase Regular" panose="02000503000000000000"/>
              </a:rPr>
              <a:t> om </a:t>
            </a:r>
            <a:r>
              <a:rPr lang="en-US" sz="1200" b="1" dirty="0" err="1">
                <a:latin typeface="Chase Regular" panose="02000503000000000000"/>
              </a:rPr>
              <a:t>uw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werk</a:t>
            </a:r>
            <a:r>
              <a:rPr lang="en-US" sz="1200" b="1" dirty="0">
                <a:latin typeface="Chase Regular" panose="02000503000000000000"/>
              </a:rPr>
              <a:t> zo </a:t>
            </a:r>
            <a:r>
              <a:rPr lang="en-US" sz="1200" b="1" dirty="0" err="1">
                <a:latin typeface="Chase Regular" panose="02000503000000000000"/>
              </a:rPr>
              <a:t>goed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en</a:t>
            </a:r>
            <a:r>
              <a:rPr lang="en-US" sz="1200" b="1" dirty="0">
                <a:latin typeface="Chase Regular" panose="02000503000000000000"/>
              </a:rPr>
              <a:t> efficient </a:t>
            </a:r>
            <a:r>
              <a:rPr lang="en-US" sz="1200" b="1" dirty="0" err="1">
                <a:latin typeface="Chase Regular" panose="02000503000000000000"/>
              </a:rPr>
              <a:t>mogelijk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te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doen</a:t>
            </a:r>
            <a:r>
              <a:rPr lang="en-US" sz="1200" b="1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latin typeface="Chase Regular" panose="02000503000000000000"/>
              </a:rPr>
              <a:t>Op </a:t>
            </a:r>
            <a:r>
              <a:rPr lang="en-US" sz="1200" b="1" dirty="0" err="1">
                <a:latin typeface="Chase Regular" panose="02000503000000000000"/>
              </a:rPr>
              <a:t>telefonie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gebied</a:t>
            </a:r>
            <a:r>
              <a:rPr lang="en-US" sz="1200" b="1" dirty="0">
                <a:latin typeface="Chase Regular" panose="02000503000000000000"/>
              </a:rPr>
              <a:t> is </a:t>
            </a:r>
            <a:r>
              <a:rPr lang="en-US" sz="1200" b="1" dirty="0" err="1">
                <a:latin typeface="Chase Regular" panose="02000503000000000000"/>
              </a:rPr>
              <a:t>vaak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veel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te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winnen</a:t>
            </a:r>
            <a:r>
              <a:rPr lang="en-US" sz="1200" b="1" dirty="0">
                <a:latin typeface="Chase Regular" panose="02000503000000000000"/>
              </a:rPr>
              <a:t> op het </a:t>
            </a:r>
            <a:r>
              <a:rPr lang="en-US" sz="1200" b="1" dirty="0" err="1">
                <a:latin typeface="Chase Regular" panose="02000503000000000000"/>
              </a:rPr>
              <a:t>gebied</a:t>
            </a:r>
            <a:r>
              <a:rPr lang="en-US" sz="1200" b="1" dirty="0">
                <a:latin typeface="Chase Regular" panose="02000503000000000000"/>
              </a:rPr>
              <a:t> van </a:t>
            </a:r>
            <a:r>
              <a:rPr lang="en-US" sz="1200" b="1" dirty="0" err="1">
                <a:latin typeface="Chase Regular" panose="02000503000000000000"/>
              </a:rPr>
              <a:t>efficiëntie</a:t>
            </a:r>
            <a:r>
              <a:rPr lang="en-US" sz="1200" b="1" dirty="0">
                <a:latin typeface="Chase Regular" panose="02000503000000000000"/>
              </a:rPr>
              <a:t>, door het </a:t>
            </a:r>
            <a:r>
              <a:rPr lang="en-US" sz="1200" b="1" dirty="0" err="1">
                <a:latin typeface="Chase Regular" panose="02000503000000000000"/>
              </a:rPr>
              <a:t>juist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inrichten</a:t>
            </a:r>
            <a:r>
              <a:rPr lang="en-US" sz="1200" b="1" dirty="0">
                <a:latin typeface="Chase Regular" panose="02000503000000000000"/>
              </a:rPr>
              <a:t> van </a:t>
            </a:r>
            <a:r>
              <a:rPr lang="en-US" sz="1200" b="1" dirty="0" err="1">
                <a:latin typeface="Chase Regular" panose="02000503000000000000"/>
              </a:rPr>
              <a:t>een</a:t>
            </a:r>
            <a:r>
              <a:rPr lang="en-US" sz="1200" b="1" dirty="0">
                <a:latin typeface="Chase Regular" panose="02000503000000000000"/>
              </a:rPr>
              <a:t> centrale. Door met u in </a:t>
            </a:r>
            <a:r>
              <a:rPr lang="en-US" sz="1200" b="1" dirty="0" err="1">
                <a:latin typeface="Chase Regular" panose="02000503000000000000"/>
              </a:rPr>
              <a:t>gesprek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te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gaan</a:t>
            </a:r>
            <a:r>
              <a:rPr lang="en-US" sz="1200" b="1" dirty="0">
                <a:latin typeface="Chase Regular" panose="02000503000000000000"/>
              </a:rPr>
              <a:t>, </a:t>
            </a:r>
            <a:r>
              <a:rPr lang="en-US" sz="1200" b="1" dirty="0" err="1">
                <a:latin typeface="Chase Regular" panose="02000503000000000000"/>
              </a:rPr>
              <a:t>kunnen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wij</a:t>
            </a:r>
            <a:r>
              <a:rPr lang="en-US" sz="1200" b="1" dirty="0">
                <a:latin typeface="Chase Regular" panose="02000503000000000000"/>
              </a:rPr>
              <a:t> u </a:t>
            </a:r>
            <a:r>
              <a:rPr lang="en-US" sz="1200" b="1" dirty="0" err="1">
                <a:latin typeface="Chase Regular" panose="02000503000000000000"/>
              </a:rPr>
              <a:t>juist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adviseren</a:t>
            </a:r>
            <a:r>
              <a:rPr lang="en-US" sz="1200" b="1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latin typeface="Chase Regular" panose="02000503000000000000"/>
              </a:rPr>
              <a:t>Met </a:t>
            </a:r>
            <a:r>
              <a:rPr lang="en-US" sz="1200" b="1" dirty="0" err="1">
                <a:latin typeface="Chase Regular" panose="02000503000000000000"/>
              </a:rPr>
              <a:t>uw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mobiel</a:t>
            </a:r>
            <a:r>
              <a:rPr lang="en-US" sz="1200" b="1" dirty="0">
                <a:latin typeface="Chase Regular" panose="02000503000000000000"/>
              </a:rPr>
              <a:t> met het </a:t>
            </a:r>
            <a:r>
              <a:rPr lang="en-US" sz="1200" b="1" dirty="0" err="1">
                <a:latin typeface="Chase Regular" panose="02000503000000000000"/>
              </a:rPr>
              <a:t>vaste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nummer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naar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buiten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bellen</a:t>
            </a:r>
            <a:r>
              <a:rPr lang="en-US" sz="1200" b="1" dirty="0">
                <a:latin typeface="Chase Regular" panose="02000503000000000000"/>
              </a:rPr>
              <a:t>, met </a:t>
            </a:r>
            <a:r>
              <a:rPr lang="en-US" sz="1200" b="1" dirty="0" err="1">
                <a:latin typeface="Chase Regular" panose="02000503000000000000"/>
              </a:rPr>
              <a:t>een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verkort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kiesnummer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bereikbaar</a:t>
            </a:r>
            <a:r>
              <a:rPr lang="en-US" sz="1200" b="1" dirty="0">
                <a:latin typeface="Chase Regular" panose="02000503000000000000"/>
              </a:rPr>
              <a:t> op </a:t>
            </a:r>
            <a:r>
              <a:rPr lang="en-US" sz="1200" b="1" dirty="0" err="1">
                <a:latin typeface="Chase Regular" panose="02000503000000000000"/>
              </a:rPr>
              <a:t>uw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mobiel</a:t>
            </a:r>
            <a:r>
              <a:rPr lang="en-US" sz="1200" b="1" dirty="0">
                <a:latin typeface="Chase Regular" panose="02000503000000000000"/>
              </a:rPr>
              <a:t>, </a:t>
            </a:r>
            <a:r>
              <a:rPr lang="en-US" sz="1200" b="1" dirty="0" err="1">
                <a:latin typeface="Chase Regular" panose="02000503000000000000"/>
              </a:rPr>
              <a:t>meerdere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huntgroepen</a:t>
            </a:r>
            <a:r>
              <a:rPr lang="en-US" sz="1200" b="1" dirty="0">
                <a:latin typeface="Chase Regular" panose="02000503000000000000"/>
              </a:rPr>
              <a:t>, </a:t>
            </a:r>
            <a:r>
              <a:rPr lang="en-US" sz="1200" b="1" dirty="0" err="1">
                <a:latin typeface="Chase Regular" panose="02000503000000000000"/>
              </a:rPr>
              <a:t>kleine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voorbeelden</a:t>
            </a:r>
            <a:r>
              <a:rPr lang="en-US" sz="1200" b="1" dirty="0">
                <a:latin typeface="Chase Regular" panose="02000503000000000000"/>
              </a:rPr>
              <a:t> van </a:t>
            </a:r>
            <a:r>
              <a:rPr lang="en-US" sz="1200" b="1" dirty="0" err="1">
                <a:latin typeface="Chase Regular" panose="02000503000000000000"/>
              </a:rPr>
              <a:t>een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groot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gemak</a:t>
            </a:r>
            <a:r>
              <a:rPr lang="en-US" sz="1200" b="1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err="1">
                <a:latin typeface="Chase Regular" panose="02000503000000000000"/>
              </a:rPr>
              <a:t>Wij</a:t>
            </a:r>
            <a:r>
              <a:rPr lang="en-US" sz="1200" b="1" dirty="0">
                <a:latin typeface="Chase Regular" panose="02000503000000000000"/>
              </a:rPr>
              <a:t> </a:t>
            </a:r>
            <a:r>
              <a:rPr lang="en-US" sz="1200" b="1" dirty="0" err="1">
                <a:latin typeface="Chase Regular" panose="02000503000000000000"/>
              </a:rPr>
              <a:t>adviseren</a:t>
            </a:r>
            <a:r>
              <a:rPr lang="en-US" sz="1200" b="1" dirty="0">
                <a:latin typeface="Chase Regular" panose="02000503000000000000"/>
              </a:rPr>
              <a:t> u </a:t>
            </a:r>
            <a:r>
              <a:rPr lang="en-US" sz="1200" b="1" dirty="0" err="1">
                <a:latin typeface="Chase Regular" panose="02000503000000000000"/>
              </a:rPr>
              <a:t>graag</a:t>
            </a:r>
            <a:r>
              <a:rPr lang="en-US" sz="1200" b="1" dirty="0">
                <a:latin typeface="Chase Regular" panose="02000503000000000000"/>
              </a:rPr>
              <a:t>!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dirty="0">
              <a:latin typeface="Chase Regular" panose="0200050300000000000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latin typeface="Chase Regular" panose="0200050300000000000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317AF84-5B52-BBA3-BA46-A76A21EC3266}"/>
              </a:ext>
            </a:extLst>
          </p:cNvPr>
          <p:cNvSpPr txBox="1"/>
          <p:nvPr/>
        </p:nvSpPr>
        <p:spPr>
          <a:xfrm>
            <a:off x="1909229" y="8810558"/>
            <a:ext cx="900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1BB014"/>
                </a:solidFill>
                <a:latin typeface="Chase Regular" panose="02000503000000000000"/>
              </a:rPr>
              <a:t>Telefonie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33C81A-05F3-705E-4957-F52DF960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9" y="1002507"/>
            <a:ext cx="6470067" cy="15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BD050CA-3C71-12F3-676D-7AAE681A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62" y="5317"/>
            <a:ext cx="4665902" cy="322339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1369507"/>
            <a:ext cx="4427626" cy="2108281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1368575"/>
            <a:ext cx="4427627" cy="2057075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907E41-025A-A114-A1CE-1B09DEEC8CFE}"/>
              </a:ext>
            </a:extLst>
          </p:cNvPr>
          <p:cNvSpPr/>
          <p:nvPr/>
        </p:nvSpPr>
        <p:spPr>
          <a:xfrm>
            <a:off x="0" y="1368575"/>
            <a:ext cx="4427628" cy="2212624"/>
          </a:xfrm>
          <a:prstGeom prst="rect">
            <a:avLst/>
          </a:prstGeom>
          <a:solidFill>
            <a:srgbClr val="E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495F142-5DC0-C321-6FE9-39CA7E18758B}"/>
              </a:ext>
            </a:extLst>
          </p:cNvPr>
          <p:cNvSpPr/>
          <p:nvPr/>
        </p:nvSpPr>
        <p:spPr>
          <a:xfrm>
            <a:off x="33894" y="3294438"/>
            <a:ext cx="6858000" cy="6612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6493093" y="2081860"/>
            <a:ext cx="7260117" cy="6870680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B4A9A2-BF79-F880-CA74-369CEF225E50}"/>
              </a:ext>
            </a:extLst>
          </p:cNvPr>
          <p:cNvSpPr txBox="1"/>
          <p:nvPr/>
        </p:nvSpPr>
        <p:spPr>
          <a:xfrm>
            <a:off x="0" y="8774825"/>
            <a:ext cx="13663058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dirty="0">
              <a:solidFill>
                <a:schemeClr val="bg1"/>
              </a:solidFill>
              <a:latin typeface="Chase Regular" panose="02000503000000000000" pitchFamily="50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33C81A-05F3-705E-4957-F52DF960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9" y="530997"/>
            <a:ext cx="6470067" cy="150847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9533973-3DA3-0D4D-E632-57FF7EBD8B01}"/>
              </a:ext>
            </a:extLst>
          </p:cNvPr>
          <p:cNvSpPr txBox="1"/>
          <p:nvPr/>
        </p:nvSpPr>
        <p:spPr>
          <a:xfrm>
            <a:off x="1638302" y="8985935"/>
            <a:ext cx="900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1BB014"/>
                </a:solidFill>
                <a:latin typeface="Chase Regular" panose="02000503000000000000"/>
              </a:rPr>
              <a:t>Internet             ICT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D5153CC-0029-989B-4618-DD542A1DC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26" y="7327809"/>
            <a:ext cx="1743243" cy="123415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5128DC4-2916-2E16-83CA-347A0F822BE1}"/>
              </a:ext>
            </a:extLst>
          </p:cNvPr>
          <p:cNvSpPr txBox="1"/>
          <p:nvPr/>
        </p:nvSpPr>
        <p:spPr>
          <a:xfrm>
            <a:off x="569757" y="3582387"/>
            <a:ext cx="5297321" cy="51435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1BB014"/>
                </a:solidFill>
                <a:latin typeface="Chase Regular" panose="02000503000000000000"/>
              </a:rPr>
              <a:t>Internet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hase Regular" panose="02000503000000000000"/>
              </a:rPr>
              <a:t>Internet </a:t>
            </a:r>
            <a:r>
              <a:rPr lang="en-US" sz="1400" dirty="0" err="1">
                <a:latin typeface="Chase Regular" panose="02000503000000000000"/>
              </a:rPr>
              <a:t>heeft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iedereen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nodig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er </a:t>
            </a:r>
            <a:r>
              <a:rPr lang="en-US" sz="1400" dirty="0" err="1">
                <a:latin typeface="Chase Regular" panose="02000503000000000000"/>
              </a:rPr>
              <a:t>zijn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eigenlijk</a:t>
            </a:r>
            <a:r>
              <a:rPr lang="en-US" sz="1400" dirty="0">
                <a:latin typeface="Chase Regular" panose="02000503000000000000"/>
              </a:rPr>
              <a:t> maar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paar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aspecten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echt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belangrijk</a:t>
            </a:r>
            <a:r>
              <a:rPr lang="en-US" sz="1400" dirty="0">
                <a:latin typeface="Chase Regular" panose="02000503000000000000"/>
              </a:rPr>
              <a:t>: </a:t>
            </a:r>
            <a:r>
              <a:rPr lang="en-US" sz="1400" dirty="0" err="1">
                <a:latin typeface="Chase Regular" panose="02000503000000000000"/>
              </a:rPr>
              <a:t>snel</a:t>
            </a:r>
            <a:r>
              <a:rPr lang="en-US" sz="1400" dirty="0">
                <a:latin typeface="Chase Regular" panose="02000503000000000000"/>
              </a:rPr>
              <a:t> – </a:t>
            </a:r>
            <a:r>
              <a:rPr lang="en-US" sz="1400" dirty="0" err="1">
                <a:latin typeface="Chase Regular" panose="02000503000000000000"/>
              </a:rPr>
              <a:t>betrouwbaar</a:t>
            </a:r>
            <a:r>
              <a:rPr lang="en-US" sz="1400" dirty="0">
                <a:latin typeface="Chase Regular" panose="02000503000000000000"/>
              </a:rPr>
              <a:t> – </a:t>
            </a:r>
            <a:r>
              <a:rPr lang="en-US" sz="1400" dirty="0" err="1">
                <a:latin typeface="Chase Regular" panose="02000503000000000000"/>
              </a:rPr>
              <a:t>stabiel</a:t>
            </a:r>
            <a:r>
              <a:rPr lang="en-US" sz="1400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moet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niet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onderschat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worden</a:t>
            </a:r>
            <a:r>
              <a:rPr lang="en-US" sz="1400" dirty="0">
                <a:latin typeface="Chase Regular" panose="02000503000000000000"/>
              </a:rPr>
              <a:t>, want </a:t>
            </a:r>
            <a:r>
              <a:rPr lang="en-US" sz="1400" dirty="0" err="1">
                <a:latin typeface="Chase Regular" panose="02000503000000000000"/>
              </a:rPr>
              <a:t>als</a:t>
            </a:r>
            <a:r>
              <a:rPr lang="en-US" sz="1400" dirty="0">
                <a:latin typeface="Chase Regular" panose="02000503000000000000"/>
              </a:rPr>
              <a:t> internet </a:t>
            </a:r>
            <a:r>
              <a:rPr lang="en-US" sz="1400" dirty="0" err="1">
                <a:latin typeface="Chase Regular" panose="02000503000000000000"/>
              </a:rPr>
              <a:t>uitvalt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ligt</a:t>
            </a:r>
            <a:r>
              <a:rPr lang="en-US" sz="1400" dirty="0">
                <a:latin typeface="Chase Regular" panose="02000503000000000000"/>
              </a:rPr>
              <a:t> in de </a:t>
            </a:r>
            <a:r>
              <a:rPr lang="en-US" sz="1400" dirty="0" err="1">
                <a:latin typeface="Chase Regular" panose="02000503000000000000"/>
              </a:rPr>
              <a:t>meeste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gevallen</a:t>
            </a:r>
            <a:r>
              <a:rPr lang="en-US" sz="1400" dirty="0">
                <a:latin typeface="Chase Regular" panose="02000503000000000000"/>
              </a:rPr>
              <a:t> het hele </a:t>
            </a:r>
            <a:r>
              <a:rPr lang="en-US" sz="1400" dirty="0" err="1">
                <a:latin typeface="Chase Regular" panose="02000503000000000000"/>
              </a:rPr>
              <a:t>bedrijf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stil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kunnen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voorkomen</a:t>
            </a:r>
            <a:r>
              <a:rPr lang="en-US" sz="1400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Vandaar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kiezen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internetlijn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inclusief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4G backup-</a:t>
            </a:r>
            <a:r>
              <a:rPr lang="en-US" sz="1400" dirty="0" err="1">
                <a:latin typeface="Chase Regular" panose="02000503000000000000"/>
              </a:rPr>
              <a:t>oplossing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Indien</a:t>
            </a:r>
            <a:r>
              <a:rPr lang="en-US" sz="1400" dirty="0">
                <a:latin typeface="Chase Regular" panose="02000503000000000000"/>
              </a:rPr>
              <a:t> het internet er, om </a:t>
            </a:r>
            <a:r>
              <a:rPr lang="en-US" sz="1400" dirty="0" err="1">
                <a:latin typeface="Chase Regular" panose="02000503000000000000"/>
              </a:rPr>
              <a:t>welke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reden</a:t>
            </a:r>
            <a:r>
              <a:rPr lang="en-US" sz="1400" dirty="0">
                <a:latin typeface="Chase Regular" panose="02000503000000000000"/>
              </a:rPr>
              <a:t> dan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uit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ligt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zal</a:t>
            </a:r>
            <a:r>
              <a:rPr lang="en-US" sz="1400" dirty="0">
                <a:latin typeface="Chase Regular" panose="02000503000000000000"/>
              </a:rPr>
              <a:t> de 4G backup </a:t>
            </a:r>
            <a:r>
              <a:rPr lang="en-US" sz="1400" dirty="0" err="1">
                <a:latin typeface="Chase Regular" panose="02000503000000000000"/>
              </a:rPr>
              <a:t>oplossing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naadloos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overnemen</a:t>
            </a:r>
            <a:r>
              <a:rPr lang="en-US" sz="1400" dirty="0">
                <a:latin typeface="Chase Regular" panose="02000503000000000000"/>
              </a:rPr>
              <a:t>! </a:t>
            </a:r>
            <a:r>
              <a:rPr lang="en-US" sz="1400" dirty="0" err="1">
                <a:latin typeface="Chase Regular" panose="02000503000000000000"/>
              </a:rPr>
              <a:t>Daarnaast</a:t>
            </a:r>
            <a:r>
              <a:rPr lang="en-US" sz="1400" dirty="0">
                <a:latin typeface="Chase Regular" panose="02000503000000000000"/>
              </a:rPr>
              <a:t> wilt u </a:t>
            </a:r>
            <a:r>
              <a:rPr lang="en-US" sz="1400" dirty="0" err="1">
                <a:latin typeface="Chase Regular" panose="02000503000000000000"/>
              </a:rPr>
              <a:t>veilig</a:t>
            </a:r>
            <a:r>
              <a:rPr lang="en-US" sz="1400" dirty="0">
                <a:latin typeface="Chase Regular" panose="02000503000000000000"/>
              </a:rPr>
              <a:t> internet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kan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eigen </a:t>
            </a:r>
            <a:r>
              <a:rPr lang="en-US" sz="1400" dirty="0" err="1">
                <a:latin typeface="Chase Regular" panose="02000503000000000000"/>
              </a:rPr>
              <a:t>wensen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worden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ingericht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Vraag</a:t>
            </a:r>
            <a:r>
              <a:rPr lang="en-US" sz="1400" dirty="0">
                <a:latin typeface="Chase Regular" panose="02000503000000000000"/>
              </a:rPr>
              <a:t> of </a:t>
            </a: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mogelijk</a:t>
            </a:r>
            <a:r>
              <a:rPr lang="en-US" sz="1400" dirty="0">
                <a:latin typeface="Chase Regular" panose="02000503000000000000"/>
              </a:rPr>
              <a:t> is op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adres</a:t>
            </a:r>
            <a:r>
              <a:rPr lang="en-US" sz="1400" dirty="0">
                <a:latin typeface="Chase Regular" panose="02000503000000000000"/>
              </a:rPr>
              <a:t> 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is service </a:t>
            </a:r>
            <a:r>
              <a:rPr lang="en-US" sz="1400" dirty="0" err="1">
                <a:latin typeface="Chase Regular" panose="02000503000000000000"/>
              </a:rPr>
              <a:t>waar</a:t>
            </a:r>
            <a:r>
              <a:rPr lang="en-US" sz="1400" dirty="0">
                <a:latin typeface="Chase Regular" panose="02000503000000000000"/>
              </a:rPr>
              <a:t> u wat </a:t>
            </a:r>
            <a:r>
              <a:rPr lang="en-US" sz="1400" dirty="0" err="1">
                <a:latin typeface="Chase Regular" panose="02000503000000000000"/>
              </a:rPr>
              <a:t>aan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heeft</a:t>
            </a:r>
            <a:r>
              <a:rPr lang="en-US" sz="1400" dirty="0">
                <a:latin typeface="Chase Regular" panose="02000503000000000000"/>
              </a:rPr>
              <a:t>!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11D1001-788B-31F1-4F44-D088F56308EC}"/>
              </a:ext>
            </a:extLst>
          </p:cNvPr>
          <p:cNvSpPr txBox="1"/>
          <p:nvPr/>
        </p:nvSpPr>
        <p:spPr>
          <a:xfrm>
            <a:off x="6925788" y="2397112"/>
            <a:ext cx="5297321" cy="39521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ICT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begeleiden</a:t>
            </a:r>
            <a:r>
              <a:rPr lang="en-US" sz="1400" dirty="0">
                <a:latin typeface="Chase Regular" panose="02000503000000000000"/>
              </a:rPr>
              <a:t> het </a:t>
            </a:r>
            <a:r>
              <a:rPr lang="en-US" sz="1400" dirty="0" err="1">
                <a:latin typeface="Chase Regular" panose="02000503000000000000"/>
              </a:rPr>
              <a:t>beheer</a:t>
            </a:r>
            <a:r>
              <a:rPr lang="en-US" sz="1400" dirty="0">
                <a:latin typeface="Chase Regular" panose="02000503000000000000"/>
              </a:rPr>
              <a:t> van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network of server(park)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werkplekken</a:t>
            </a:r>
            <a:r>
              <a:rPr lang="en-US" sz="1400" dirty="0">
                <a:latin typeface="Chase Regular" panose="02000503000000000000"/>
              </a:rPr>
              <a:t> op </a:t>
            </a:r>
            <a:r>
              <a:rPr lang="en-US" sz="1400" dirty="0" err="1">
                <a:latin typeface="Chase Regular" panose="02000503000000000000"/>
              </a:rPr>
              <a:t>locatie</a:t>
            </a:r>
            <a:r>
              <a:rPr lang="en-US" sz="1400" dirty="0">
                <a:latin typeface="Chase Regular" panose="02000503000000000000"/>
              </a:rPr>
              <a:t>, maar </a:t>
            </a:r>
            <a:r>
              <a:rPr lang="en-US" sz="1400" dirty="0" err="1">
                <a:latin typeface="Chase Regular" panose="02000503000000000000"/>
              </a:rPr>
              <a:t>indien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gewenst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 24/7 op </a:t>
            </a:r>
            <a:r>
              <a:rPr lang="en-US" sz="1400" dirty="0" err="1">
                <a:latin typeface="Chase Regular" panose="02000503000000000000"/>
              </a:rPr>
              <a:t>afstand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Vroegtijdige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signalering</a:t>
            </a:r>
            <a:r>
              <a:rPr lang="en-US" sz="1400" dirty="0">
                <a:latin typeface="Chase Regular" panose="02000503000000000000"/>
              </a:rPr>
              <a:t> door pro-</a:t>
            </a:r>
            <a:r>
              <a:rPr lang="en-US" sz="1400" dirty="0" err="1">
                <a:latin typeface="Chase Regular" panose="02000503000000000000"/>
              </a:rPr>
              <a:t>actief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beheer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zoals</a:t>
            </a:r>
            <a:r>
              <a:rPr lang="en-US" sz="1400" dirty="0">
                <a:latin typeface="Chase Regular" panose="02000503000000000000"/>
              </a:rPr>
              <a:t> het </a:t>
            </a:r>
            <a:r>
              <a:rPr lang="en-US" sz="1400" dirty="0" err="1">
                <a:latin typeface="Chase Regular" panose="02000503000000000000"/>
              </a:rPr>
              <a:t>periodiek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doorvoeren</a:t>
            </a:r>
            <a:r>
              <a:rPr lang="en-US" sz="1400" dirty="0">
                <a:latin typeface="Chase Regular" panose="02000503000000000000"/>
              </a:rPr>
              <a:t> van updates, het </a:t>
            </a:r>
            <a:r>
              <a:rPr lang="en-US" sz="1400" dirty="0" err="1">
                <a:latin typeface="Chase Regular" panose="02000503000000000000"/>
              </a:rPr>
              <a:t>monitoren</a:t>
            </a:r>
            <a:r>
              <a:rPr lang="en-US" sz="1400" dirty="0">
                <a:latin typeface="Chase Regular" panose="02000503000000000000"/>
              </a:rPr>
              <a:t> van de </a:t>
            </a:r>
            <a:r>
              <a:rPr lang="en-US" sz="1400" dirty="0" err="1">
                <a:latin typeface="Chase Regular" panose="02000503000000000000"/>
              </a:rPr>
              <a:t>prestaties</a:t>
            </a:r>
            <a:r>
              <a:rPr lang="en-US" sz="1400" dirty="0">
                <a:latin typeface="Chase Regular" panose="02000503000000000000"/>
              </a:rPr>
              <a:t> en het </a:t>
            </a:r>
            <a:r>
              <a:rPr lang="en-US" sz="1400" dirty="0" err="1">
                <a:latin typeface="Chase Regular" panose="02000503000000000000"/>
              </a:rPr>
              <a:t>testen</a:t>
            </a:r>
            <a:r>
              <a:rPr lang="en-US" sz="1400" dirty="0">
                <a:latin typeface="Chase Regular" panose="02000503000000000000"/>
              </a:rPr>
              <a:t> van </a:t>
            </a:r>
            <a:r>
              <a:rPr lang="en-US" sz="1400" dirty="0" err="1">
                <a:latin typeface="Chase Regular" panose="02000503000000000000"/>
              </a:rPr>
              <a:t>beveiliging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staan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garant</a:t>
            </a:r>
            <a:r>
              <a:rPr lang="en-US" sz="1400" dirty="0">
                <a:latin typeface="Chase Regular" panose="02000503000000000000"/>
              </a:rPr>
              <a:t> voor </a:t>
            </a:r>
            <a:r>
              <a:rPr lang="en-US" sz="1400" dirty="0" err="1">
                <a:latin typeface="Chase Regular" panose="02000503000000000000"/>
              </a:rPr>
              <a:t>continuïteit</a:t>
            </a:r>
            <a:r>
              <a:rPr lang="en-US" sz="1400" dirty="0">
                <a:latin typeface="Chase Regular" panose="02000503000000000000"/>
              </a:rPr>
              <a:t> en </a:t>
            </a:r>
            <a:r>
              <a:rPr lang="en-US" sz="1400" dirty="0" err="1">
                <a:latin typeface="Chase Regular" panose="02000503000000000000"/>
              </a:rPr>
              <a:t>betrouwbaarheid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netwerk</a:t>
            </a:r>
            <a:r>
              <a:rPr lang="en-US" sz="1400" dirty="0">
                <a:latin typeface="Chase Regular" panose="02000503000000000000"/>
              </a:rPr>
              <a:t> is de kern van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organisatie</a:t>
            </a:r>
            <a:r>
              <a:rPr lang="en-US" sz="1400" dirty="0">
                <a:latin typeface="Chase Regular" panose="02000503000000000000"/>
              </a:rPr>
              <a:t>: het is </a:t>
            </a:r>
            <a:r>
              <a:rPr lang="en-US" sz="1400" dirty="0" err="1">
                <a:latin typeface="Chase Regular" panose="02000503000000000000"/>
              </a:rPr>
              <a:t>bepalend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de </a:t>
            </a:r>
            <a:r>
              <a:rPr lang="en-US" sz="1400" dirty="0" err="1">
                <a:latin typeface="Chase Regular" panose="02000503000000000000"/>
              </a:rPr>
              <a:t>productiviteit</a:t>
            </a:r>
            <a:r>
              <a:rPr lang="en-US" sz="1400" dirty="0">
                <a:latin typeface="Chase Regular" panose="02000503000000000000"/>
              </a:rPr>
              <a:t> van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medewerkers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iedere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weer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begrijpen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altijd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dichtbij</a:t>
            </a:r>
            <a:r>
              <a:rPr lang="en-US" sz="1400" dirty="0">
                <a:latin typeface="Chase Regular" panose="02000503000000000000"/>
              </a:rPr>
              <a:t>!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DIN Neuzeit Grotesk Std Light" panose="020B05020202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latin typeface="DIN Neuzeit Grotesk Std Light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es jouw kleur thuis laden">
            <a:extLst>
              <a:ext uri="{FF2B5EF4-FFF2-40B4-BE49-F238E27FC236}">
                <a16:creationId xmlns:a16="http://schemas.microsoft.com/office/drawing/2014/main" id="{05739968-042C-FEBC-1B23-D52A2B5D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2" y="1219523"/>
            <a:ext cx="13274584" cy="74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24BBDE-A339-B2FD-4073-F5CBD9CE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9" y="397296"/>
            <a:ext cx="2991290" cy="69740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495F142-5DC0-C321-6FE9-39CA7E18758B}"/>
              </a:ext>
            </a:extLst>
          </p:cNvPr>
          <p:cNvSpPr/>
          <p:nvPr/>
        </p:nvSpPr>
        <p:spPr>
          <a:xfrm>
            <a:off x="8590208" y="0"/>
            <a:ext cx="4651084" cy="990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-33292" y="7554788"/>
            <a:ext cx="11618125" cy="2689121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Advies</a:t>
            </a: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 en </a:t>
            </a: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installatie</a:t>
            </a:r>
            <a:endParaRPr lang="en-US" sz="24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helpen</a:t>
            </a:r>
            <a:r>
              <a:rPr lang="en-US" sz="1400" dirty="0">
                <a:latin typeface="Chase Regular" panose="02000503000000000000"/>
              </a:rPr>
              <a:t> u van A tot Z met de </a:t>
            </a:r>
            <a:r>
              <a:rPr lang="en-US" sz="1400" dirty="0" err="1">
                <a:latin typeface="Chase Regular" panose="02000503000000000000"/>
              </a:rPr>
              <a:t>keuze</a:t>
            </a:r>
            <a:r>
              <a:rPr lang="en-US" sz="1400" dirty="0">
                <a:latin typeface="Chase Regular" panose="02000503000000000000"/>
              </a:rPr>
              <a:t> en de </a:t>
            </a:r>
            <a:r>
              <a:rPr lang="en-US" sz="1400" dirty="0" err="1">
                <a:latin typeface="Chase Regular" panose="02000503000000000000"/>
              </a:rPr>
              <a:t>installatie</a:t>
            </a:r>
            <a:r>
              <a:rPr lang="en-US" sz="1400" dirty="0">
                <a:latin typeface="Chase Regular" panose="02000503000000000000"/>
              </a:rPr>
              <a:t>. Voor </a:t>
            </a:r>
            <a:r>
              <a:rPr lang="en-US" sz="1400" dirty="0" err="1">
                <a:latin typeface="Chase Regular" panose="02000503000000000000"/>
              </a:rPr>
              <a:t>iedere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vraag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uniek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aanbod</a:t>
            </a:r>
            <a:r>
              <a:rPr lang="en-US" sz="1400" dirty="0">
                <a:latin typeface="Chase Regular" panose="02000503000000000000"/>
              </a:rPr>
              <a:t>, want </a:t>
            </a:r>
            <a:r>
              <a:rPr lang="en-US" sz="1400" dirty="0" err="1">
                <a:latin typeface="Chase Regular" panose="02000503000000000000"/>
              </a:rPr>
              <a:t>geen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enkele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situatie</a:t>
            </a:r>
            <a:r>
              <a:rPr lang="en-US" sz="1400" dirty="0">
                <a:latin typeface="Chase Regular" panose="02000503000000000000"/>
              </a:rPr>
              <a:t> is </a:t>
            </a:r>
            <a:r>
              <a:rPr lang="en-US" sz="1400" dirty="0" err="1">
                <a:latin typeface="Chase Regular" panose="02000503000000000000"/>
              </a:rPr>
              <a:t>verschillend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installeren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zowel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bedrijven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als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medewerkers</a:t>
            </a:r>
            <a:r>
              <a:rPr lang="en-US" sz="1400" dirty="0">
                <a:latin typeface="Chase Regular" panose="02000503000000000000"/>
              </a:rPr>
              <a:t> of </a:t>
            </a:r>
            <a:r>
              <a:rPr lang="en-US" sz="1400" dirty="0" err="1">
                <a:latin typeface="Chase Regular" panose="02000503000000000000"/>
              </a:rPr>
              <a:t>bij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uzelf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aan</a:t>
            </a:r>
            <a:r>
              <a:rPr lang="en-US" sz="1400" dirty="0">
                <a:latin typeface="Chase Regular" panose="02000503000000000000"/>
              </a:rPr>
              <a:t> huis.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hase Regular" panose="02000503000000000000"/>
              </a:rPr>
              <a:t>Of u nu </a:t>
            </a:r>
            <a:r>
              <a:rPr lang="en-US" sz="1400" dirty="0" err="1">
                <a:latin typeface="Chase Regular" panose="02000503000000000000"/>
              </a:rPr>
              <a:t>snel</a:t>
            </a:r>
            <a:r>
              <a:rPr lang="en-US" sz="1400" dirty="0">
                <a:latin typeface="Chase Regular" panose="02000503000000000000"/>
              </a:rPr>
              <a:t> wilt </a:t>
            </a:r>
            <a:r>
              <a:rPr lang="en-US" sz="1400" dirty="0" err="1">
                <a:latin typeface="Chase Regular" panose="02000503000000000000"/>
              </a:rPr>
              <a:t>opladen</a:t>
            </a:r>
            <a:r>
              <a:rPr lang="en-US" sz="1400" dirty="0">
                <a:latin typeface="Chase Regular" panose="02000503000000000000"/>
              </a:rPr>
              <a:t>, of via </a:t>
            </a:r>
            <a:r>
              <a:rPr lang="en-US" sz="1400" dirty="0" err="1">
                <a:latin typeface="Chase Regular" panose="02000503000000000000"/>
              </a:rPr>
              <a:t>zonnepanelen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kosten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factureren</a:t>
            </a:r>
            <a:r>
              <a:rPr lang="en-US" sz="1400" dirty="0">
                <a:latin typeface="Chase Regular" panose="02000503000000000000"/>
              </a:rPr>
              <a:t> of </a:t>
            </a:r>
            <a:r>
              <a:rPr lang="en-US" sz="1400" dirty="0" err="1">
                <a:latin typeface="Chase Regular" panose="02000503000000000000"/>
              </a:rPr>
              <a:t>declarereren</a:t>
            </a:r>
            <a:r>
              <a:rPr lang="en-US" sz="1400" dirty="0">
                <a:latin typeface="Chase Regular" panose="02000503000000000000"/>
              </a:rPr>
              <a:t>, er </a:t>
            </a:r>
            <a:r>
              <a:rPr lang="en-US" sz="1400" dirty="0" err="1">
                <a:latin typeface="Chase Regular" panose="02000503000000000000"/>
              </a:rPr>
              <a:t>zijn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zoveel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keuzes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leveren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verschilende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merken</a:t>
            </a:r>
            <a:r>
              <a:rPr lang="en-US" sz="1400" dirty="0">
                <a:latin typeface="Chase Regular" panose="02000503000000000000"/>
              </a:rPr>
              <a:t> en </a:t>
            </a:r>
            <a:r>
              <a:rPr lang="en-US" sz="1400" dirty="0" err="1">
                <a:latin typeface="Chase Regular" panose="02000503000000000000"/>
              </a:rPr>
              <a:t>kunnen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daardoor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ook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altijd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laadunit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wensen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leveren</a:t>
            </a:r>
            <a:r>
              <a:rPr lang="en-US" sz="1400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nl-NL" sz="1400" dirty="0">
              <a:latin typeface="Chase Regular" panose="0200050300000000000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7955D6-7EEE-4BB0-1197-F753E15B7ED4}"/>
              </a:ext>
            </a:extLst>
          </p:cNvPr>
          <p:cNvSpPr txBox="1"/>
          <p:nvPr/>
        </p:nvSpPr>
        <p:spPr>
          <a:xfrm>
            <a:off x="8590208" y="701243"/>
            <a:ext cx="4527639" cy="679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Laadpalen</a:t>
            </a: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 </a:t>
            </a: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en</a:t>
            </a: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 </a:t>
            </a: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laadunits</a:t>
            </a:r>
            <a:endParaRPr lang="en-US" sz="24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Laadpalen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niet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meer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weg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denken</a:t>
            </a:r>
            <a:r>
              <a:rPr lang="en-US" sz="1400" dirty="0">
                <a:latin typeface="Chase Regular" panose="02000503000000000000"/>
              </a:rPr>
              <a:t>. Toch is </a:t>
            </a:r>
            <a:r>
              <a:rPr lang="en-US" sz="1400" dirty="0" err="1">
                <a:latin typeface="Chase Regular" panose="02000503000000000000"/>
              </a:rPr>
              <a:t>nog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niet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iedereen</a:t>
            </a:r>
            <a:r>
              <a:rPr lang="en-US" sz="1400" dirty="0">
                <a:latin typeface="Chase Regular" panose="02000503000000000000"/>
              </a:rPr>
              <a:t> op de </a:t>
            </a:r>
            <a:r>
              <a:rPr lang="en-US" sz="1400" dirty="0" err="1">
                <a:latin typeface="Chase Regular" panose="02000503000000000000"/>
              </a:rPr>
              <a:t>hoogte</a:t>
            </a:r>
            <a:r>
              <a:rPr lang="en-US" sz="1400" dirty="0">
                <a:latin typeface="Chase Regular" panose="02000503000000000000"/>
              </a:rPr>
              <a:t> van de </a:t>
            </a:r>
            <a:r>
              <a:rPr lang="en-US" sz="1400" dirty="0" err="1">
                <a:latin typeface="Chase Regular" panose="02000503000000000000"/>
              </a:rPr>
              <a:t>functies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verschillen</a:t>
            </a:r>
            <a:r>
              <a:rPr lang="en-US" sz="1400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Indien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keuze</a:t>
            </a:r>
            <a:r>
              <a:rPr lang="en-US" sz="1400" dirty="0">
                <a:latin typeface="Chase Regular" panose="02000503000000000000"/>
              </a:rPr>
              <a:t> wilt </a:t>
            </a:r>
            <a:r>
              <a:rPr lang="en-US" sz="1400" dirty="0" err="1">
                <a:latin typeface="Chase Regular" panose="02000503000000000000"/>
              </a:rPr>
              <a:t>maken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komen</a:t>
            </a:r>
            <a:r>
              <a:rPr lang="en-US" sz="1400" dirty="0">
                <a:latin typeface="Chase Regular" panose="02000503000000000000"/>
              </a:rPr>
              <a:t> er </a:t>
            </a:r>
            <a:r>
              <a:rPr lang="en-US" sz="1400" dirty="0" err="1">
                <a:latin typeface="Chase Regular" panose="02000503000000000000"/>
              </a:rPr>
              <a:t>veel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vragen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boven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waar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graag</a:t>
            </a:r>
            <a:r>
              <a:rPr lang="en-US" sz="1400" dirty="0">
                <a:latin typeface="Chase Regular" panose="02000503000000000000"/>
              </a:rPr>
              <a:t> mee </a:t>
            </a:r>
            <a:r>
              <a:rPr lang="en-US" sz="1400" dirty="0" err="1">
                <a:latin typeface="Chase Regular" panose="02000503000000000000"/>
              </a:rPr>
              <a:t>helpen</a:t>
            </a:r>
            <a:r>
              <a:rPr lang="en-US" sz="1400" dirty="0">
                <a:latin typeface="Chase Regular" panose="02000503000000000000"/>
              </a:rPr>
              <a:t>. Om maar </a:t>
            </a:r>
            <a:r>
              <a:rPr lang="en-US" sz="1400" dirty="0" err="1">
                <a:latin typeface="Chase Regular" panose="02000503000000000000"/>
              </a:rPr>
              <a:t>eens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paar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voorbeelden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noemen</a:t>
            </a:r>
            <a:r>
              <a:rPr lang="en-US" sz="1400" dirty="0">
                <a:latin typeface="Chase Regular" panose="02000503000000000000"/>
              </a:rPr>
              <a:t>: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1400" dirty="0">
              <a:latin typeface="Chase Regular" panose="02000503000000000000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hase Regular" panose="02000503000000000000"/>
              </a:rPr>
              <a:t>Is </a:t>
            </a:r>
            <a:r>
              <a:rPr lang="en-US" sz="1400" dirty="0" err="1">
                <a:latin typeface="Chase Regular" panose="02000503000000000000"/>
              </a:rPr>
              <a:t>mijn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meterkast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wel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geschikt</a:t>
            </a:r>
            <a:r>
              <a:rPr lang="en-US" sz="1400" dirty="0">
                <a:latin typeface="Chase Regular" panose="02000503000000000000"/>
              </a:rPr>
              <a:t>? 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hase Regular" panose="02000503000000000000"/>
              </a:rPr>
              <a:t>Heb </a:t>
            </a:r>
            <a:r>
              <a:rPr lang="en-US" sz="1400" dirty="0" err="1">
                <a:latin typeface="Chase Regular" panose="02000503000000000000"/>
              </a:rPr>
              <a:t>ik</a:t>
            </a:r>
            <a:r>
              <a:rPr lang="en-US" sz="1400" dirty="0">
                <a:latin typeface="Chase Regular" panose="02000503000000000000"/>
              </a:rPr>
              <a:t> 1-fase of 3-fase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is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voldoende</a:t>
            </a:r>
            <a:r>
              <a:rPr lang="en-US" sz="1400" dirty="0">
                <a:latin typeface="Chase Regular" panose="02000503000000000000"/>
              </a:rPr>
              <a:t>? 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hase Regular" panose="02000503000000000000"/>
              </a:rPr>
              <a:t>Wat is load balancing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is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belangrijk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mij</a:t>
            </a:r>
            <a:r>
              <a:rPr lang="en-US" sz="1400" dirty="0">
                <a:latin typeface="Chase Regular" panose="02000503000000000000"/>
              </a:rPr>
              <a:t>? 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Chase Regular" panose="02000503000000000000"/>
              </a:rPr>
              <a:t>Ik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wil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graag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verrekenen</a:t>
            </a:r>
            <a:r>
              <a:rPr lang="en-US" sz="1400" dirty="0">
                <a:latin typeface="Chase Regular" panose="02000503000000000000"/>
              </a:rPr>
              <a:t> met </a:t>
            </a:r>
            <a:r>
              <a:rPr lang="en-US" sz="1400" dirty="0" err="1">
                <a:latin typeface="Chase Regular" panose="02000503000000000000"/>
              </a:rPr>
              <a:t>mijn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>
                <a:latin typeface="Chase Regular" panose="02000503000000000000"/>
              </a:rPr>
              <a:t>werknemers</a:t>
            </a:r>
            <a:r>
              <a:rPr lang="en-US" sz="1400" dirty="0">
                <a:latin typeface="Chase Regular" panose="02000503000000000000"/>
              </a:rPr>
              <a:t>/</a:t>
            </a:r>
            <a:r>
              <a:rPr lang="en-US" sz="1400" dirty="0" err="1">
                <a:latin typeface="Chase Regular" panose="02000503000000000000"/>
              </a:rPr>
              <a:t>werkgever</a:t>
            </a:r>
            <a:r>
              <a:rPr lang="en-US" sz="1400" dirty="0">
                <a:latin typeface="Chase Regular" panose="02000503000000000000"/>
              </a:rPr>
              <a:t>, hoe </a:t>
            </a:r>
            <a:r>
              <a:rPr lang="en-US" sz="1400" dirty="0" err="1">
                <a:latin typeface="Chase Regular" panose="02000503000000000000"/>
              </a:rPr>
              <a:t>werkt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?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1200" dirty="0"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100" dirty="0">
              <a:latin typeface="Chase Regular" panose="020005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0524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1639966"/>
            <a:ext cx="4427626" cy="2108281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1639034"/>
            <a:ext cx="4427627" cy="2057075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24BBDE-A339-B2FD-4073-F5CBD9CE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69" y="582584"/>
            <a:ext cx="1822603" cy="42493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495F142-5DC0-C321-6FE9-39CA7E18758B}"/>
              </a:ext>
            </a:extLst>
          </p:cNvPr>
          <p:cNvSpPr/>
          <p:nvPr/>
        </p:nvSpPr>
        <p:spPr>
          <a:xfrm>
            <a:off x="-1122922" y="1639034"/>
            <a:ext cx="7613873" cy="731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6078828" y="2016866"/>
            <a:ext cx="7521262" cy="6870680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B4A9A2-BF79-F880-CA74-369CEF225E50}"/>
              </a:ext>
            </a:extLst>
          </p:cNvPr>
          <p:cNvSpPr txBox="1"/>
          <p:nvPr/>
        </p:nvSpPr>
        <p:spPr>
          <a:xfrm>
            <a:off x="-2375301" y="8646874"/>
            <a:ext cx="17938406" cy="13849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b="1" dirty="0">
              <a:solidFill>
                <a:schemeClr val="bg1"/>
              </a:solidFill>
              <a:latin typeface="Chase Regular" panose="02000503000000000000" pitchFamily="50" charset="0"/>
            </a:endParaRPr>
          </a:p>
          <a:p>
            <a:endParaRPr lang="nl-NL" sz="1200" dirty="0">
              <a:solidFill>
                <a:schemeClr val="bg1"/>
              </a:solidFill>
              <a:latin typeface="Chase Regular" panose="02000503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FBA9530-93D7-D0AE-0FC9-95F324AA8200}"/>
              </a:ext>
            </a:extLst>
          </p:cNvPr>
          <p:cNvSpPr txBox="1"/>
          <p:nvPr/>
        </p:nvSpPr>
        <p:spPr>
          <a:xfrm>
            <a:off x="390754" y="8678819"/>
            <a:ext cx="12234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1BB014"/>
                </a:solidFill>
                <a:latin typeface="Chase Regular" panose="02000503000000000000"/>
              </a:rPr>
              <a:t>CCTV – Toegangscontrole </a:t>
            </a:r>
          </a:p>
          <a:p>
            <a:pPr algn="ctr"/>
            <a:r>
              <a:rPr lang="nl-NL" sz="3600" b="1" dirty="0">
                <a:solidFill>
                  <a:srgbClr val="1BB014"/>
                </a:solidFill>
                <a:latin typeface="Chase Regular" panose="02000503000000000000"/>
              </a:rPr>
              <a:t>Inbraak- en Brandalarm - Alarm melddienst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FABA31-7903-446F-CC50-84DF27881F3E}"/>
              </a:ext>
            </a:extLst>
          </p:cNvPr>
          <p:cNvSpPr txBox="1"/>
          <p:nvPr/>
        </p:nvSpPr>
        <p:spPr>
          <a:xfrm>
            <a:off x="390754" y="2339984"/>
            <a:ext cx="5297321" cy="521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CCTV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hase Regular" panose="02000503000000000000"/>
              </a:rPr>
              <a:t>Het </a:t>
            </a:r>
            <a:r>
              <a:rPr lang="en-US" sz="1400" dirty="0" err="1">
                <a:latin typeface="Chase Regular" panose="02000503000000000000"/>
              </a:rPr>
              <a:t>belangrijkste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doel</a:t>
            </a:r>
            <a:r>
              <a:rPr lang="en-US" sz="1400" dirty="0">
                <a:latin typeface="Chase Regular" panose="02000503000000000000"/>
              </a:rPr>
              <a:t> van CCTV is het </a:t>
            </a:r>
            <a:r>
              <a:rPr lang="en-US" sz="1400" dirty="0" err="1">
                <a:latin typeface="Chase Regular" panose="02000503000000000000"/>
              </a:rPr>
              <a:t>voorkomen</a:t>
            </a:r>
            <a:r>
              <a:rPr lang="en-US" sz="1400" dirty="0">
                <a:latin typeface="Chase Regular" panose="02000503000000000000"/>
              </a:rPr>
              <a:t> van </a:t>
            </a:r>
            <a:r>
              <a:rPr lang="en-US" sz="1400" dirty="0" err="1">
                <a:latin typeface="Chase Regular" panose="02000503000000000000"/>
              </a:rPr>
              <a:t>criminaliteit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toegangscontrole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alarmverificatie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Wij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leveren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installeren</a:t>
            </a:r>
            <a:r>
              <a:rPr lang="en-US" sz="1400" dirty="0">
                <a:latin typeface="Chase Regular" panose="02000503000000000000"/>
              </a:rPr>
              <a:t> de complete CCTV-</a:t>
            </a:r>
            <a:r>
              <a:rPr lang="en-US" sz="1400" dirty="0" err="1">
                <a:latin typeface="Chase Regular" panose="02000503000000000000"/>
              </a:rPr>
              <a:t>installatie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zullen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duidelijke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uitleg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geven</a:t>
            </a:r>
            <a:r>
              <a:rPr lang="en-US" sz="1400" dirty="0">
                <a:latin typeface="Chase Regular" panose="02000503000000000000"/>
              </a:rPr>
              <a:t> van de </a:t>
            </a:r>
            <a:r>
              <a:rPr lang="en-US" sz="1400" dirty="0" err="1">
                <a:latin typeface="Chase Regular" panose="02000503000000000000"/>
              </a:rPr>
              <a:t>werking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hiervan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zodat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deze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optimaal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kunt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inzetten</a:t>
            </a:r>
            <a:r>
              <a:rPr lang="en-US" sz="1400" dirty="0">
                <a:latin typeface="Chase Regular" panose="02000503000000000000"/>
              </a:rPr>
              <a:t>. </a:t>
            </a:r>
            <a:br>
              <a:rPr lang="en-US" sz="1400" dirty="0">
                <a:latin typeface="Chase Regular" panose="02000503000000000000"/>
              </a:rPr>
            </a:br>
            <a:r>
              <a:rPr lang="en-US" sz="1400" dirty="0">
                <a:latin typeface="Chase Regular" panose="02000503000000000000"/>
              </a:rPr>
              <a:t>Company Connect </a:t>
            </a:r>
            <a:r>
              <a:rPr lang="en-US" sz="1400" dirty="0" err="1">
                <a:latin typeface="Chase Regular" panose="02000503000000000000"/>
              </a:rPr>
              <a:t>biedt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preventief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onderhoud</a:t>
            </a:r>
            <a:r>
              <a:rPr lang="en-US" sz="1400" dirty="0">
                <a:latin typeface="Chase Regular" panose="02000503000000000000"/>
              </a:rPr>
              <a:t>, support op </a:t>
            </a:r>
            <a:r>
              <a:rPr lang="en-US" sz="1400" dirty="0" err="1">
                <a:latin typeface="Chase Regular" panose="02000503000000000000"/>
              </a:rPr>
              <a:t>storingen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onderhoudscontract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optimale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betrouwbaarheid</a:t>
            </a:r>
            <a:r>
              <a:rPr lang="en-US" sz="1400" dirty="0">
                <a:latin typeface="Chase Regular" panose="02000503000000000000"/>
              </a:rPr>
              <a:t>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dirty="0">
              <a:latin typeface="Chase Regular" panose="0200050300000000000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1BB014"/>
                </a:solidFill>
                <a:latin typeface="Chase Regular" panose="02000503000000000000"/>
              </a:rPr>
              <a:t>Toegangscontrole</a:t>
            </a:r>
            <a:r>
              <a:rPr lang="en-US" sz="2000" b="1" dirty="0">
                <a:solidFill>
                  <a:srgbClr val="1BB014"/>
                </a:solidFill>
                <a:latin typeface="Chase Regular" panose="0200050300000000000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Toegangscontrole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beveiliging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betekent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 u per </a:t>
            </a:r>
            <a:r>
              <a:rPr lang="en-US" sz="1400" dirty="0" err="1">
                <a:latin typeface="Chase Regular" panose="02000503000000000000"/>
              </a:rPr>
              <a:t>individu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kunt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bepalen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wie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waar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wanneer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toegang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heeft</a:t>
            </a:r>
            <a:r>
              <a:rPr lang="en-US" sz="1400" dirty="0">
                <a:latin typeface="Chase Regular" panose="02000503000000000000"/>
              </a:rPr>
              <a:t>. </a:t>
            </a:r>
            <a:r>
              <a:rPr lang="en-US" sz="1400" dirty="0" err="1">
                <a:latin typeface="Chase Regular" panose="02000503000000000000"/>
              </a:rPr>
              <a:t>Dit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kan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bijvoorbeeld</a:t>
            </a:r>
            <a:r>
              <a:rPr lang="en-US" sz="1400" dirty="0">
                <a:latin typeface="Chase Regular" panose="02000503000000000000"/>
              </a:rPr>
              <a:t> met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pasje</a:t>
            </a:r>
            <a:r>
              <a:rPr lang="en-US" sz="1400" dirty="0">
                <a:latin typeface="Chase Regular" panose="02000503000000000000"/>
              </a:rPr>
              <a:t> of met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tag </a:t>
            </a:r>
            <a:r>
              <a:rPr lang="en-US" sz="1400" dirty="0" err="1">
                <a:latin typeface="Chase Regular" panose="02000503000000000000"/>
              </a:rPr>
              <a:t>aan</a:t>
            </a:r>
            <a:r>
              <a:rPr lang="en-US" sz="1400" dirty="0">
                <a:latin typeface="Chase Regular" panose="02000503000000000000"/>
              </a:rPr>
              <a:t> de </a:t>
            </a:r>
            <a:r>
              <a:rPr lang="en-US" sz="1400" dirty="0" err="1">
                <a:latin typeface="Chase Regular" panose="02000503000000000000"/>
              </a:rPr>
              <a:t>sleutelhanger</a:t>
            </a:r>
            <a:r>
              <a:rPr lang="en-US" sz="1400" dirty="0">
                <a:latin typeface="Chase Regular" panose="02000503000000000000"/>
              </a:rPr>
              <a:t>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C5695F-1BF9-0A9A-C1BD-113F24B62CC6}"/>
              </a:ext>
            </a:extLst>
          </p:cNvPr>
          <p:cNvSpPr txBox="1"/>
          <p:nvPr/>
        </p:nvSpPr>
        <p:spPr>
          <a:xfrm>
            <a:off x="6631426" y="2413187"/>
            <a:ext cx="5822444" cy="5777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Inbraak</a:t>
            </a: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- </a:t>
            </a: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en</a:t>
            </a:r>
            <a:r>
              <a:rPr lang="en-US" sz="2400" b="1" dirty="0">
                <a:solidFill>
                  <a:srgbClr val="1BB014"/>
                </a:solidFill>
                <a:latin typeface="Chase Regular" panose="02000503000000000000"/>
              </a:rPr>
              <a:t> </a:t>
            </a:r>
            <a:r>
              <a:rPr lang="en-US" sz="2400" b="1" dirty="0" err="1">
                <a:solidFill>
                  <a:srgbClr val="1BB014"/>
                </a:solidFill>
                <a:latin typeface="Chase Regular" panose="02000503000000000000"/>
              </a:rPr>
              <a:t>brandalarm</a:t>
            </a:r>
            <a:endParaRPr lang="en-US" sz="24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Onze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adviseurs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zorgen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ervoor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alarmmeldsysteem</a:t>
            </a:r>
            <a:r>
              <a:rPr lang="en-US" sz="1400" dirty="0">
                <a:latin typeface="Chase Regular" panose="02000503000000000000"/>
              </a:rPr>
              <a:t> perfect is </a:t>
            </a:r>
            <a:r>
              <a:rPr lang="en-US" sz="1400" dirty="0" err="1">
                <a:latin typeface="Chase Regular" panose="02000503000000000000"/>
              </a:rPr>
              <a:t>afgestemd</a:t>
            </a:r>
            <a:r>
              <a:rPr lang="en-US" sz="1400" dirty="0">
                <a:latin typeface="Chase Regular" panose="02000503000000000000"/>
              </a:rPr>
              <a:t> op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situatie</a:t>
            </a:r>
            <a:r>
              <a:rPr lang="en-US" sz="1400" dirty="0">
                <a:latin typeface="Chase Regular" panose="02000503000000000000"/>
              </a:rPr>
              <a:t>. Met </a:t>
            </a:r>
            <a:r>
              <a:rPr lang="en-US" sz="1400" dirty="0" err="1">
                <a:latin typeface="Chase Regular" panose="02000503000000000000"/>
              </a:rPr>
              <a:t>behulp</a:t>
            </a:r>
            <a:r>
              <a:rPr lang="en-US" sz="1400" dirty="0">
                <a:latin typeface="Chase Regular" panose="02000503000000000000"/>
              </a:rPr>
              <a:t> van </a:t>
            </a:r>
            <a:r>
              <a:rPr lang="en-US" sz="1400" dirty="0" err="1">
                <a:latin typeface="Chase Regular" panose="02000503000000000000"/>
              </a:rPr>
              <a:t>rookmelders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kiest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goed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brandalarm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bedrijfspand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kantoor</a:t>
            </a:r>
            <a:r>
              <a:rPr lang="en-US" sz="1400" dirty="0">
                <a:latin typeface="Chase Regular" panose="02000503000000000000"/>
              </a:rPr>
              <a:t> of </a:t>
            </a:r>
            <a:r>
              <a:rPr lang="en-US" sz="1400" dirty="0" err="1">
                <a:latin typeface="Chase Regular" panose="02000503000000000000"/>
              </a:rPr>
              <a:t>winkel</a:t>
            </a:r>
            <a:r>
              <a:rPr lang="en-US" sz="1400" dirty="0">
                <a:latin typeface="Chase Regular" panose="0200050300000000000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>
                <a:latin typeface="Chase Regular" panose="02000503000000000000"/>
              </a:rPr>
              <a:t>Inbrekers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houden</a:t>
            </a:r>
            <a:r>
              <a:rPr lang="en-US" sz="1400" dirty="0">
                <a:latin typeface="Chase Regular" panose="02000503000000000000"/>
              </a:rPr>
              <a:t> er </a:t>
            </a:r>
            <a:r>
              <a:rPr lang="en-US" sz="1400" dirty="0" err="1">
                <a:latin typeface="Chase Regular" panose="02000503000000000000"/>
              </a:rPr>
              <a:t>niet</a:t>
            </a:r>
            <a:r>
              <a:rPr lang="en-US" sz="1400" dirty="0">
                <a:latin typeface="Chase Regular" panose="02000503000000000000"/>
              </a:rPr>
              <a:t> van om </a:t>
            </a:r>
            <a:r>
              <a:rPr lang="en-US" sz="1400" dirty="0" err="1">
                <a:latin typeface="Chase Regular" panose="02000503000000000000"/>
              </a:rPr>
              <a:t>betrapt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worden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daarom</a:t>
            </a:r>
            <a:r>
              <a:rPr lang="en-US" sz="1400" dirty="0">
                <a:latin typeface="Chase Regular" panose="02000503000000000000"/>
              </a:rPr>
              <a:t> is de </a:t>
            </a:r>
            <a:r>
              <a:rPr lang="en-US" sz="1400" dirty="0" err="1">
                <a:latin typeface="Chase Regular" panose="02000503000000000000"/>
              </a:rPr>
              <a:t>inbraakbeveiliging</a:t>
            </a:r>
            <a:r>
              <a:rPr lang="en-US" sz="1400" dirty="0">
                <a:latin typeface="Chase Regular" panose="02000503000000000000"/>
              </a:rPr>
              <a:t> de </a:t>
            </a:r>
            <a:r>
              <a:rPr lang="en-US" sz="1400" dirty="0" err="1">
                <a:latin typeface="Chase Regular" panose="02000503000000000000"/>
              </a:rPr>
              <a:t>meest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effectieve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manier</a:t>
            </a:r>
            <a:r>
              <a:rPr lang="en-US" sz="1400" dirty="0">
                <a:latin typeface="Chase Regular" panose="02000503000000000000"/>
              </a:rPr>
              <a:t> van </a:t>
            </a:r>
            <a:r>
              <a:rPr lang="en-US" sz="1400" dirty="0" err="1">
                <a:latin typeface="Chase Regular" panose="02000503000000000000"/>
              </a:rPr>
              <a:t>inbraakpreventie</a:t>
            </a:r>
            <a:r>
              <a:rPr lang="en-US" sz="1400" dirty="0">
                <a:latin typeface="Chase Regular" panose="0200050300000000000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1BB014"/>
                </a:solidFill>
                <a:latin typeface="Chase Regular" panose="02000503000000000000"/>
              </a:rPr>
              <a:t>24/7 Alarm </a:t>
            </a:r>
            <a:r>
              <a:rPr lang="en-US" sz="2000" b="1" dirty="0" err="1">
                <a:solidFill>
                  <a:srgbClr val="1BB014"/>
                </a:solidFill>
                <a:latin typeface="Chase Regular" panose="02000503000000000000"/>
              </a:rPr>
              <a:t>melddienst</a:t>
            </a:r>
            <a:endParaRPr lang="en-US" sz="2000" b="1" dirty="0">
              <a:solidFill>
                <a:srgbClr val="1BB014"/>
              </a:solidFill>
              <a:latin typeface="Chase Regular" panose="0200050300000000000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hase Regular" panose="02000503000000000000"/>
              </a:rPr>
              <a:t>Met </a:t>
            </a:r>
            <a:r>
              <a:rPr lang="en-US" sz="1400" dirty="0" err="1">
                <a:latin typeface="Chase Regular" panose="02000503000000000000"/>
              </a:rPr>
              <a:t>onze</a:t>
            </a:r>
            <a:r>
              <a:rPr lang="en-US" sz="1400" dirty="0">
                <a:latin typeface="Chase Regular" panose="02000503000000000000"/>
              </a:rPr>
              <a:t> 24/7 alarm </a:t>
            </a:r>
            <a:r>
              <a:rPr lang="en-US" sz="1400" dirty="0" err="1">
                <a:latin typeface="Chase Regular" panose="02000503000000000000"/>
              </a:rPr>
              <a:t>melddienst</a:t>
            </a:r>
            <a:r>
              <a:rPr lang="en-US" sz="1400" dirty="0">
                <a:latin typeface="Chase Regular" panose="02000503000000000000"/>
              </a:rPr>
              <a:t> bent u </a:t>
            </a:r>
            <a:r>
              <a:rPr lang="en-US" sz="1400" dirty="0" err="1">
                <a:latin typeface="Chase Regular" panose="02000503000000000000"/>
              </a:rPr>
              <a:t>altijd</a:t>
            </a:r>
            <a:r>
              <a:rPr lang="en-US" sz="1400" dirty="0">
                <a:latin typeface="Chase Regular" panose="02000503000000000000"/>
              </a:rPr>
              <a:t> direct op de </a:t>
            </a:r>
            <a:r>
              <a:rPr lang="en-US" sz="1400" dirty="0" err="1">
                <a:latin typeface="Chase Regular" panose="02000503000000000000"/>
              </a:rPr>
              <a:t>hoogte</a:t>
            </a:r>
            <a:r>
              <a:rPr lang="en-US" sz="1400" dirty="0">
                <a:latin typeface="Chase Regular" panose="02000503000000000000"/>
              </a:rPr>
              <a:t>, via de app op </a:t>
            </a:r>
            <a:r>
              <a:rPr lang="en-US" sz="1400" dirty="0" err="1">
                <a:latin typeface="Chase Regular" panose="02000503000000000000"/>
              </a:rPr>
              <a:t>uw</a:t>
            </a:r>
            <a:r>
              <a:rPr lang="en-US" sz="1400" dirty="0">
                <a:latin typeface="Chase Regular" panose="02000503000000000000"/>
              </a:rPr>
              <a:t> smartphone. U bent </a:t>
            </a:r>
            <a:r>
              <a:rPr lang="en-US" sz="1400" dirty="0" err="1">
                <a:latin typeface="Chase Regular" panose="02000503000000000000"/>
              </a:rPr>
              <a:t>altijd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zelf</a:t>
            </a:r>
            <a:r>
              <a:rPr lang="en-US" sz="1400" dirty="0">
                <a:latin typeface="Chase Regular" panose="02000503000000000000"/>
              </a:rPr>
              <a:t> in </a:t>
            </a:r>
            <a:r>
              <a:rPr lang="en-US" sz="1400" dirty="0" err="1">
                <a:latin typeface="Chase Regular" panose="02000503000000000000"/>
              </a:rPr>
              <a:t>controle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doordat</a:t>
            </a:r>
            <a:r>
              <a:rPr lang="en-US" sz="1400" dirty="0">
                <a:latin typeface="Chase Regular" panose="02000503000000000000"/>
              </a:rPr>
              <a:t> u </a:t>
            </a:r>
            <a:r>
              <a:rPr lang="en-US" sz="1400" dirty="0" err="1">
                <a:latin typeface="Chase Regular" panose="02000503000000000000"/>
              </a:rPr>
              <a:t>zelf</a:t>
            </a:r>
            <a:r>
              <a:rPr lang="en-US" sz="1400" dirty="0">
                <a:latin typeface="Chase Regular" panose="02000503000000000000"/>
              </a:rPr>
              <a:t> op elk moment </a:t>
            </a:r>
            <a:r>
              <a:rPr lang="en-US" sz="1400" dirty="0" err="1">
                <a:latin typeface="Chase Regular" panose="02000503000000000000"/>
              </a:rPr>
              <a:t>aanpassingen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kunt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doorvoeren</a:t>
            </a:r>
            <a:r>
              <a:rPr lang="en-US" sz="1400" dirty="0">
                <a:latin typeface="Chase Regular" panose="02000503000000000000"/>
              </a:rPr>
              <a:t>, </a:t>
            </a:r>
            <a:r>
              <a:rPr lang="en-US" sz="1400" dirty="0" err="1">
                <a:latin typeface="Chase Regular" panose="02000503000000000000"/>
              </a:rPr>
              <a:t>zowel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tijdelijk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als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vast.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hase Regular" panose="02000503000000000000"/>
              </a:rPr>
              <a:t>Nooit </a:t>
            </a:r>
            <a:r>
              <a:rPr lang="en-US" sz="1400" dirty="0" err="1">
                <a:latin typeface="Chase Regular" panose="02000503000000000000"/>
              </a:rPr>
              <a:t>meer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verrassingen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komen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te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staan</a:t>
            </a:r>
            <a:r>
              <a:rPr lang="en-US" sz="1400" dirty="0">
                <a:latin typeface="Chase Regular" panose="02000503000000000000"/>
              </a:rPr>
              <a:t>, met het </a:t>
            </a:r>
            <a:r>
              <a:rPr lang="en-US" sz="1400" dirty="0" err="1">
                <a:latin typeface="Chase Regular" panose="02000503000000000000"/>
              </a:rPr>
              <a:t>inzicht</a:t>
            </a:r>
            <a:r>
              <a:rPr lang="en-US" sz="1400" dirty="0">
                <a:latin typeface="Chase Regular" panose="02000503000000000000"/>
              </a:rPr>
              <a:t> in </a:t>
            </a:r>
            <a:r>
              <a:rPr lang="en-US" sz="1400" dirty="0" err="1">
                <a:latin typeface="Chase Regular" panose="02000503000000000000"/>
              </a:rPr>
              <a:t>rapportages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en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dat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alles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voor</a:t>
            </a:r>
            <a:r>
              <a:rPr lang="en-US" sz="1400" dirty="0">
                <a:latin typeface="Chase Regular" panose="02000503000000000000"/>
              </a:rPr>
              <a:t> </a:t>
            </a:r>
            <a:r>
              <a:rPr lang="en-US" sz="1400" dirty="0" err="1">
                <a:latin typeface="Chase Regular" panose="02000503000000000000"/>
              </a:rPr>
              <a:t>een</a:t>
            </a:r>
            <a:r>
              <a:rPr lang="en-US" sz="1400" dirty="0">
                <a:latin typeface="Chase Regular" panose="02000503000000000000"/>
              </a:rPr>
              <a:t> vast (</a:t>
            </a:r>
            <a:r>
              <a:rPr lang="en-US" sz="1400" dirty="0" err="1">
                <a:latin typeface="Chase Regular" panose="02000503000000000000"/>
              </a:rPr>
              <a:t>scherp</a:t>
            </a:r>
            <a:r>
              <a:rPr lang="en-US" sz="1400" dirty="0">
                <a:latin typeface="Chase Regular" panose="02000503000000000000"/>
              </a:rPr>
              <a:t>) </a:t>
            </a:r>
            <a:r>
              <a:rPr lang="en-US" sz="1400" dirty="0" err="1">
                <a:latin typeface="Chase Regular" panose="02000503000000000000"/>
              </a:rPr>
              <a:t>tarief</a:t>
            </a:r>
            <a:r>
              <a:rPr lang="en-US" sz="1400" dirty="0">
                <a:latin typeface="Chase Regular" panose="02000503000000000000"/>
              </a:rPr>
              <a:t> per </a:t>
            </a:r>
            <a:r>
              <a:rPr lang="en-US" sz="1400" dirty="0" err="1">
                <a:latin typeface="Chase Regular" panose="02000503000000000000"/>
              </a:rPr>
              <a:t>maand</a:t>
            </a:r>
            <a:endParaRPr lang="en-US" sz="1400" dirty="0">
              <a:latin typeface="Chase Regular" panose="0200050300000000000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8E3D628-8217-1E5A-487D-F50B2BEA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0" y="-1641772"/>
            <a:ext cx="4752975" cy="32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CF8962-7743-C1D4-E807-D92818851978}"/>
              </a:ext>
            </a:extLst>
          </p:cNvPr>
          <p:cNvSpPr/>
          <p:nvPr/>
        </p:nvSpPr>
        <p:spPr>
          <a:xfrm>
            <a:off x="8845228" y="1369506"/>
            <a:ext cx="4427626" cy="8536493"/>
          </a:xfrm>
          <a:prstGeom prst="rect">
            <a:avLst/>
          </a:prstGeom>
          <a:solidFill>
            <a:srgbClr val="81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2C1DEE6-B46A-561E-DFA6-F8994770CEE7}"/>
              </a:ext>
            </a:extLst>
          </p:cNvPr>
          <p:cNvSpPr/>
          <p:nvPr/>
        </p:nvSpPr>
        <p:spPr>
          <a:xfrm>
            <a:off x="4417613" y="1368574"/>
            <a:ext cx="4427627" cy="8537425"/>
          </a:xfrm>
          <a:prstGeom prst="rect">
            <a:avLst/>
          </a:prstGeom>
          <a:solidFill>
            <a:srgbClr val="BE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907E41-025A-A114-A1CE-1B09DEEC8CFE}"/>
              </a:ext>
            </a:extLst>
          </p:cNvPr>
          <p:cNvSpPr/>
          <p:nvPr/>
        </p:nvSpPr>
        <p:spPr>
          <a:xfrm>
            <a:off x="0" y="1368574"/>
            <a:ext cx="4427628" cy="8537426"/>
          </a:xfrm>
          <a:prstGeom prst="rect">
            <a:avLst/>
          </a:prstGeom>
          <a:solidFill>
            <a:srgbClr val="E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24BBDE-A339-B2FD-4073-F5CBD9CE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5475"/>
            <a:ext cx="3919628" cy="91384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BDF288A-146D-56D9-4FC8-4DFBDD3E419B}"/>
              </a:ext>
            </a:extLst>
          </p:cNvPr>
          <p:cNvSpPr txBox="1"/>
          <p:nvPr/>
        </p:nvSpPr>
        <p:spPr>
          <a:xfrm>
            <a:off x="295872" y="1777819"/>
            <a:ext cx="13178828" cy="8247433"/>
          </a:xfrm>
          <a:prstGeom prst="roundRect">
            <a:avLst>
              <a:gd name="adj" fmla="val 362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CADD87-9666-E939-D70C-02E9482E1335}"/>
              </a:ext>
            </a:extLst>
          </p:cNvPr>
          <p:cNvSpPr txBox="1"/>
          <p:nvPr/>
        </p:nvSpPr>
        <p:spPr>
          <a:xfrm>
            <a:off x="4576518" y="8049334"/>
            <a:ext cx="824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1BB014"/>
                </a:solidFill>
                <a:latin typeface="Chase Regular" panose="02000503000000000000"/>
              </a:rPr>
              <a:t>Een greep uit onze klanten…..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ACCA56-3903-B5F0-FC15-1E3F30E2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60" y="2081414"/>
            <a:ext cx="2571827" cy="7776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4F270A-2B7D-94F5-C915-3502DB69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066" y="5022162"/>
            <a:ext cx="2106251" cy="96449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054635-1BD5-9316-558A-42EE16CD0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833" y="6592840"/>
            <a:ext cx="1697963" cy="11246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0DD2F7-BE09-8291-C5DC-A2BA3E323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607" y="3174512"/>
            <a:ext cx="1838986" cy="12259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7CF2D9C-2016-349B-2FBE-D7840868B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97" y="5742776"/>
            <a:ext cx="2042809" cy="2024994"/>
          </a:xfrm>
          <a:prstGeom prst="rect">
            <a:avLst/>
          </a:prstGeom>
        </p:spPr>
      </p:pic>
      <p:pic>
        <p:nvPicPr>
          <p:cNvPr id="17" name="Picture 2" descr="Levi's Logo PNG Transparent (3) – Brands Logos">
            <a:extLst>
              <a:ext uri="{FF2B5EF4-FFF2-40B4-BE49-F238E27FC236}">
                <a16:creationId xmlns:a16="http://schemas.microsoft.com/office/drawing/2014/main" id="{7C1F4EB6-8B1A-C5F9-3867-A68E6E5F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81" y="5855940"/>
            <a:ext cx="2106250" cy="21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74862D8-354C-BB5D-89E9-AF04E2E6CB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5854" y="2081413"/>
            <a:ext cx="1542722" cy="97285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D1CF455-6116-1439-494F-C67ED302D3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598" y="2193581"/>
            <a:ext cx="2995613" cy="481013"/>
          </a:xfrm>
          <a:prstGeom prst="rect">
            <a:avLst/>
          </a:prstGeom>
        </p:spPr>
      </p:pic>
      <p:pic>
        <p:nvPicPr>
          <p:cNvPr id="20" name="Picture 4" descr="Meer dan 60 jaar ervaring in de farmaceutische industrie | Centrafarm">
            <a:extLst>
              <a:ext uri="{FF2B5EF4-FFF2-40B4-BE49-F238E27FC236}">
                <a16:creationId xmlns:a16="http://schemas.microsoft.com/office/drawing/2014/main" id="{6C4D5543-74AA-5667-6D91-7381878E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1" y="4664347"/>
            <a:ext cx="2261110" cy="5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E69A6C9-F653-7453-9011-96FB9B569D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9207" y="3090356"/>
            <a:ext cx="2393394" cy="1079607"/>
          </a:xfrm>
          <a:prstGeom prst="rect">
            <a:avLst/>
          </a:prstGeom>
        </p:spPr>
      </p:pic>
      <p:pic>
        <p:nvPicPr>
          <p:cNvPr id="22" name="Picture 10" descr="Home - Timmerfabriek Gebrs Bos BV">
            <a:extLst>
              <a:ext uri="{FF2B5EF4-FFF2-40B4-BE49-F238E27FC236}">
                <a16:creationId xmlns:a16="http://schemas.microsoft.com/office/drawing/2014/main" id="{3072B225-3C10-F64F-AF0D-3781741E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21" y="5907500"/>
            <a:ext cx="2106249" cy="15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F593F6D-A1E8-A0AA-E7D4-5E93BB6F37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8586" y="8488622"/>
            <a:ext cx="3164981" cy="2186494"/>
          </a:xfrm>
          <a:prstGeom prst="rect">
            <a:avLst/>
          </a:prstGeom>
        </p:spPr>
      </p:pic>
      <p:pic>
        <p:nvPicPr>
          <p:cNvPr id="1026" name="Picture 2" descr="Revised logotype 1 year anniversary PCG">
            <a:extLst>
              <a:ext uri="{FF2B5EF4-FFF2-40B4-BE49-F238E27FC236}">
                <a16:creationId xmlns:a16="http://schemas.microsoft.com/office/drawing/2014/main" id="{29C0DAF8-9B88-3F9E-B963-C7716892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1" y="4351400"/>
            <a:ext cx="3791757" cy="15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sj Houtmaatwerk - Exclusieve maatwerk interieurs">
            <a:extLst>
              <a:ext uri="{FF2B5EF4-FFF2-40B4-BE49-F238E27FC236}">
                <a16:creationId xmlns:a16="http://schemas.microsoft.com/office/drawing/2014/main" id="{3FDE9287-1111-C093-6D4F-1599B160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54" y="3280776"/>
            <a:ext cx="3243441" cy="11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099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1363</Words>
  <Application>Microsoft Office PowerPoint</Application>
  <PresentationFormat>Aangepast</PresentationFormat>
  <Paragraphs>411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Chase Regular</vt:lpstr>
      <vt:lpstr>DIN Neuzeit Grotesk Std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 Teerink</dc:creator>
  <cp:lastModifiedBy>José  Teerink</cp:lastModifiedBy>
  <cp:revision>16</cp:revision>
  <dcterms:created xsi:type="dcterms:W3CDTF">2022-08-17T14:06:13Z</dcterms:created>
  <dcterms:modified xsi:type="dcterms:W3CDTF">2025-11-27T15:18:13Z</dcterms:modified>
</cp:coreProperties>
</file>